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324" r:id="rId3"/>
    <p:sldId id="330" r:id="rId4"/>
    <p:sldId id="325" r:id="rId5"/>
    <p:sldId id="331" r:id="rId6"/>
    <p:sldId id="332" r:id="rId7"/>
    <p:sldId id="335" r:id="rId8"/>
    <p:sldId id="334" r:id="rId9"/>
    <p:sldId id="336" r:id="rId10"/>
    <p:sldId id="337" r:id="rId11"/>
    <p:sldId id="333" r:id="rId12"/>
    <p:sldId id="327" r:id="rId13"/>
    <p:sldId id="338" r:id="rId14"/>
    <p:sldId id="340" r:id="rId15"/>
    <p:sldId id="339" r:id="rId16"/>
    <p:sldId id="328" r:id="rId17"/>
    <p:sldId id="32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983E0"/>
    <a:srgbClr val="FDEAFF"/>
    <a:srgbClr val="FACBFF"/>
    <a:srgbClr val="F0C3F3"/>
    <a:srgbClr val="20BED1"/>
    <a:srgbClr val="E9EBF5"/>
    <a:srgbClr val="EFEFEF"/>
    <a:srgbClr val="CFD5EA"/>
    <a:srgbClr val="ADBD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2238B6-594A-5E40-9492-CAD13495A680}" v="2" dt="2024-11-30T11:37:27.7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310" autoAdjust="0"/>
    <p:restoredTop sz="76196" autoAdjust="0"/>
  </p:normalViewPr>
  <p:slideViewPr>
    <p:cSldViewPr snapToGrid="0">
      <p:cViewPr>
        <p:scale>
          <a:sx n="100" d="100"/>
          <a:sy n="100" d="100"/>
        </p:scale>
        <p:origin x="960" y="512"/>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on Weinberg" userId="d0b76e39-4ac5-44be-967d-724a50b8be64" providerId="ADAL" clId="{302238B6-594A-5E40-9492-CAD13495A680}"/>
    <pc:docChg chg="modSld">
      <pc:chgData name="Aaron Weinberg" userId="d0b76e39-4ac5-44be-967d-724a50b8be64" providerId="ADAL" clId="{302238B6-594A-5E40-9492-CAD13495A680}" dt="2024-11-30T11:37:31.032" v="205" actId="20577"/>
      <pc:docMkLst>
        <pc:docMk/>
      </pc:docMkLst>
      <pc:sldChg chg="addSp modSp mod modAnim modNotesTx">
        <pc:chgData name="Aaron Weinberg" userId="d0b76e39-4ac5-44be-967d-724a50b8be64" providerId="ADAL" clId="{302238B6-594A-5E40-9492-CAD13495A680}" dt="2024-11-30T11:37:31.032" v="205" actId="20577"/>
        <pc:sldMkLst>
          <pc:docMk/>
          <pc:sldMk cId="861540082" sldId="325"/>
        </pc:sldMkLst>
        <pc:spChg chg="add mod">
          <ac:chgData name="Aaron Weinberg" userId="d0b76e39-4ac5-44be-967d-724a50b8be64" providerId="ADAL" clId="{302238B6-594A-5E40-9492-CAD13495A680}" dt="2024-11-30T11:37:22.528" v="196" actId="1076"/>
          <ac:spMkLst>
            <pc:docMk/>
            <pc:sldMk cId="861540082" sldId="325"/>
            <ac:spMk id="2" creationId="{3102C4BE-BFBD-4FC1-67C8-1F9F43FD6BB5}"/>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jp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venir Next" panose="020B0503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venir Next" panose="020B0503020202020204" pitchFamily="34" charset="0"/>
              </a:defRPr>
            </a:lvl1pPr>
          </a:lstStyle>
          <a:p>
            <a:fld id="{BA8453D7-AC96-4367-BD52-744B7D8692D5}" type="datetimeFigureOut">
              <a:rPr lang="en-US" smtClean="0"/>
              <a:pPr/>
              <a:t>12/1/24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venir Next" panose="020B0503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venir Next" panose="020B0503020202020204" pitchFamily="34" charset="0"/>
              </a:defRPr>
            </a:lvl1pPr>
          </a:lstStyle>
          <a:p>
            <a:fld id="{9EA7080A-B4A5-4CD9-A7B8-7F6A08B6F390}" type="slidenum">
              <a:rPr lang="en-US" smtClean="0"/>
              <a:pPr/>
              <a:t>‹#›</a:t>
            </a:fld>
            <a:endParaRPr lang="en-US" dirty="0"/>
          </a:p>
        </p:txBody>
      </p:sp>
    </p:spTree>
    <p:extLst>
      <p:ext uri="{BB962C8B-B14F-4D97-AF65-F5344CB8AC3E}">
        <p14:creationId xmlns:p14="http://schemas.microsoft.com/office/powerpoint/2010/main" val="593961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venir Next" panose="020B0503020202020204" pitchFamily="34" charset="0"/>
        <a:ea typeface="+mn-ea"/>
        <a:cs typeface="+mn-cs"/>
      </a:defRPr>
    </a:lvl1pPr>
    <a:lvl2pPr marL="457200" algn="l" defTabSz="914400" rtl="0" eaLnBrk="1" latinLnBrk="0" hangingPunct="1">
      <a:defRPr sz="1200" b="0" i="0" kern="1200">
        <a:solidFill>
          <a:schemeClr val="tx1"/>
        </a:solidFill>
        <a:latin typeface="Avenir Next" panose="020B0503020202020204" pitchFamily="34" charset="0"/>
        <a:ea typeface="+mn-ea"/>
        <a:cs typeface="+mn-cs"/>
      </a:defRPr>
    </a:lvl2pPr>
    <a:lvl3pPr marL="914400" algn="l" defTabSz="914400" rtl="0" eaLnBrk="1" latinLnBrk="0" hangingPunct="1">
      <a:defRPr sz="1200" b="0" i="0" kern="1200">
        <a:solidFill>
          <a:schemeClr val="tx1"/>
        </a:solidFill>
        <a:latin typeface="Avenir Next" panose="020B0503020202020204" pitchFamily="34" charset="0"/>
        <a:ea typeface="+mn-ea"/>
        <a:cs typeface="+mn-cs"/>
      </a:defRPr>
    </a:lvl3pPr>
    <a:lvl4pPr marL="1371600" algn="l" defTabSz="914400" rtl="0" eaLnBrk="1" latinLnBrk="0" hangingPunct="1">
      <a:defRPr sz="1200" b="0" i="0" kern="1200">
        <a:solidFill>
          <a:schemeClr val="tx1"/>
        </a:solidFill>
        <a:latin typeface="Avenir Next" panose="020B0503020202020204" pitchFamily="34" charset="0"/>
        <a:ea typeface="+mn-ea"/>
        <a:cs typeface="+mn-cs"/>
      </a:defRPr>
    </a:lvl4pPr>
    <a:lvl5pPr marL="1828800" algn="l" defTabSz="914400" rtl="0" eaLnBrk="1" latinLnBrk="0" hangingPunct="1">
      <a:defRPr sz="1200" b="0" i="0" kern="1200">
        <a:solidFill>
          <a:schemeClr val="tx1"/>
        </a:solidFill>
        <a:latin typeface="Avenir Next" panose="020B0503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goal of our project is to predict instances of problematic internet use in children. [click]</a:t>
            </a:r>
          </a:p>
        </p:txBody>
      </p:sp>
      <p:sp>
        <p:nvSpPr>
          <p:cNvPr id="4" name="Slide Number Placeholder 3"/>
          <p:cNvSpPr>
            <a:spLocks noGrp="1"/>
          </p:cNvSpPr>
          <p:nvPr>
            <p:ph type="sldNum" sz="quarter" idx="5"/>
          </p:nvPr>
        </p:nvSpPr>
        <p:spPr/>
        <p:txBody>
          <a:bodyPr/>
          <a:lstStyle/>
          <a:p>
            <a:fld id="{9EA7080A-B4A5-4CD9-A7B8-7F6A08B6F390}" type="slidenum">
              <a:rPr lang="en-US" smtClean="0"/>
              <a:t>1</a:t>
            </a:fld>
            <a:endParaRPr lang="en-US"/>
          </a:p>
        </p:txBody>
      </p:sp>
    </p:spTree>
    <p:extLst>
      <p:ext uri="{BB962C8B-B14F-4D97-AF65-F5344CB8AC3E}">
        <p14:creationId xmlns:p14="http://schemas.microsoft.com/office/powerpoint/2010/main" val="27629372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936F0A-718F-B671-CE98-2576D4E0E9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C585D3-CA93-13AD-92DA-CAC6236FF1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ACD968-98E6-9A5D-FD62-D019097FB68E}"/>
              </a:ext>
            </a:extLst>
          </p:cNvPr>
          <p:cNvSpPr>
            <a:spLocks noGrp="1"/>
          </p:cNvSpPr>
          <p:nvPr>
            <p:ph type="body" idx="1"/>
          </p:nvPr>
        </p:nvSpPr>
        <p:spPr/>
        <p:txBody>
          <a:bodyPr/>
          <a:lstStyle/>
          <a:p>
            <a:r>
              <a:rPr lang="en-US" dirty="0"/>
              <a:t>For each variable we reviewed references in the literature to identify and eliminate outliers and problematic values [click]</a:t>
            </a:r>
          </a:p>
        </p:txBody>
      </p:sp>
      <p:sp>
        <p:nvSpPr>
          <p:cNvPr id="4" name="Slide Number Placeholder 3">
            <a:extLst>
              <a:ext uri="{FF2B5EF4-FFF2-40B4-BE49-F238E27FC236}">
                <a16:creationId xmlns:a16="http://schemas.microsoft.com/office/drawing/2014/main" id="{BDF8EF0E-51AB-2341-4A12-44D6261FD1CE}"/>
              </a:ext>
            </a:extLst>
          </p:cNvPr>
          <p:cNvSpPr>
            <a:spLocks noGrp="1"/>
          </p:cNvSpPr>
          <p:nvPr>
            <p:ph type="sldNum" sz="quarter" idx="5"/>
          </p:nvPr>
        </p:nvSpPr>
        <p:spPr/>
        <p:txBody>
          <a:bodyPr/>
          <a:lstStyle/>
          <a:p>
            <a:fld id="{9EA7080A-B4A5-4CD9-A7B8-7F6A08B6F390}" type="slidenum">
              <a:rPr lang="en-US" smtClean="0"/>
              <a:t>10</a:t>
            </a:fld>
            <a:endParaRPr lang="en-US"/>
          </a:p>
        </p:txBody>
      </p:sp>
    </p:spTree>
    <p:extLst>
      <p:ext uri="{BB962C8B-B14F-4D97-AF65-F5344CB8AC3E}">
        <p14:creationId xmlns:p14="http://schemas.microsoft.com/office/powerpoint/2010/main" val="2687162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F3DD06-D83A-A599-DCF4-FF8FCEFD08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33BA0C-3779-77CC-5433-3CF85C300B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EE287E-5EC3-1610-02BF-276AF0457500}"/>
              </a:ext>
            </a:extLst>
          </p:cNvPr>
          <p:cNvSpPr>
            <a:spLocks noGrp="1"/>
          </p:cNvSpPr>
          <p:nvPr>
            <p:ph type="body" idx="1"/>
          </p:nvPr>
        </p:nvSpPr>
        <p:spPr/>
        <p:txBody>
          <a:bodyPr/>
          <a:lstStyle/>
          <a:p>
            <a:r>
              <a:rPr lang="en-US" dirty="0"/>
              <a:t>Approximately 1000 participants were given a wrist-worn accelerometer [click]</a:t>
            </a:r>
          </a:p>
          <a:p>
            <a:r>
              <a:rPr lang="en-US" dirty="0"/>
              <a:t>Which reported acceleration in three dimensions [click]</a:t>
            </a:r>
          </a:p>
          <a:p>
            <a:r>
              <a:rPr lang="en-US" dirty="0"/>
              <a:t>And angle from horizontal. [click]</a:t>
            </a:r>
          </a:p>
          <a:p>
            <a:r>
              <a:rPr lang="en-US" dirty="0"/>
              <a:t>Unfortunately, some devices were set to record during sedentary activity and identify when they weren’t being worn, while others were set to just shut off during sedentary activity, [click]</a:t>
            </a:r>
          </a:p>
          <a:p>
            <a:r>
              <a:rPr lang="en-US" dirty="0"/>
              <a:t>so we had to design our methods to account for these instances [click]</a:t>
            </a:r>
          </a:p>
          <a:p>
            <a:r>
              <a:rPr lang="en-US" dirty="0"/>
              <a:t>We computed Euclidean Norm Minus One values [click]</a:t>
            </a:r>
          </a:p>
          <a:p>
            <a:r>
              <a:rPr lang="en-US" dirty="0"/>
              <a:t>Then grouped the data into 5-minute bouts to compute means [click]</a:t>
            </a:r>
          </a:p>
          <a:p>
            <a:r>
              <a:rPr lang="en-US" dirty="0"/>
              <a:t>We reviewed actigraphy research to identify thresholds and then computed daily rates above the thresholds for each participant. [click]</a:t>
            </a:r>
          </a:p>
        </p:txBody>
      </p:sp>
      <p:sp>
        <p:nvSpPr>
          <p:cNvPr id="4" name="Slide Number Placeholder 3">
            <a:extLst>
              <a:ext uri="{FF2B5EF4-FFF2-40B4-BE49-F238E27FC236}">
                <a16:creationId xmlns:a16="http://schemas.microsoft.com/office/drawing/2014/main" id="{F6AB5E0B-25A6-B889-8267-BBC2BD502219}"/>
              </a:ext>
            </a:extLst>
          </p:cNvPr>
          <p:cNvSpPr>
            <a:spLocks noGrp="1"/>
          </p:cNvSpPr>
          <p:nvPr>
            <p:ph type="sldNum" sz="quarter" idx="5"/>
          </p:nvPr>
        </p:nvSpPr>
        <p:spPr/>
        <p:txBody>
          <a:bodyPr/>
          <a:lstStyle/>
          <a:p>
            <a:fld id="{9EA7080A-B4A5-4CD9-A7B8-7F6A08B6F390}" type="slidenum">
              <a:rPr lang="en-US" smtClean="0"/>
              <a:t>11</a:t>
            </a:fld>
            <a:endParaRPr lang="en-US"/>
          </a:p>
        </p:txBody>
      </p:sp>
    </p:spTree>
    <p:extLst>
      <p:ext uri="{BB962C8B-B14F-4D97-AF65-F5344CB8AC3E}">
        <p14:creationId xmlns:p14="http://schemas.microsoft.com/office/powerpoint/2010/main" val="103197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the challenges of missing data described previously, we faced some important challenges intrinsic to the data itself. [click]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each potential predictor variable we looked at [click]</a:t>
            </a:r>
          </a:p>
          <a:p>
            <a:r>
              <a:rPr lang="en-US" dirty="0"/>
              <a:t>When we compared values between levels of the outcome variable [click]</a:t>
            </a:r>
          </a:p>
          <a:p>
            <a:r>
              <a:rPr lang="en-US" dirty="0"/>
              <a:t>There was a considerable amount of variation and [click]</a:t>
            </a:r>
          </a:p>
          <a:p>
            <a:r>
              <a:rPr lang="en-US" dirty="0"/>
              <a:t>None of our variables demonstrated much predictive power [click]</a:t>
            </a:r>
          </a:p>
        </p:txBody>
      </p:sp>
      <p:sp>
        <p:nvSpPr>
          <p:cNvPr id="4" name="Slide Number Placeholder 3"/>
          <p:cNvSpPr>
            <a:spLocks noGrp="1"/>
          </p:cNvSpPr>
          <p:nvPr>
            <p:ph type="sldNum" sz="quarter" idx="5"/>
          </p:nvPr>
        </p:nvSpPr>
        <p:spPr/>
        <p:txBody>
          <a:bodyPr/>
          <a:lstStyle/>
          <a:p>
            <a:fld id="{9EA7080A-B4A5-4CD9-A7B8-7F6A08B6F390}" type="slidenum">
              <a:rPr lang="en-US" smtClean="0"/>
              <a:t>12</a:t>
            </a:fld>
            <a:endParaRPr lang="en-US"/>
          </a:p>
        </p:txBody>
      </p:sp>
    </p:spTree>
    <p:extLst>
      <p:ext uri="{BB962C8B-B14F-4D97-AF65-F5344CB8AC3E}">
        <p14:creationId xmlns:p14="http://schemas.microsoft.com/office/powerpoint/2010/main" val="2672178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5AAF5E-EB44-55CC-3143-24490B2053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392E0A-13E4-C219-9D82-D8D088FC55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1364AC-7825-1568-C2DA-673A83665D2D}"/>
              </a:ext>
            </a:extLst>
          </p:cNvPr>
          <p:cNvSpPr>
            <a:spLocks noGrp="1"/>
          </p:cNvSpPr>
          <p:nvPr>
            <p:ph type="body" idx="1"/>
          </p:nvPr>
        </p:nvSpPr>
        <p:spPr/>
        <p:txBody>
          <a:bodyPr/>
          <a:lstStyle/>
          <a:p>
            <a:r>
              <a:rPr lang="en-US" dirty="0"/>
              <a:t>In addition, when we looked at [click]</a:t>
            </a:r>
          </a:p>
          <a:p>
            <a:r>
              <a:rPr lang="en-US" dirty="0"/>
              <a:t>the distribution of the values of our outcome variable, we found that there were only 32 participants who were measured with an SII score of 3; and a very high rate of 0’s. [click]</a:t>
            </a:r>
          </a:p>
          <a:p>
            <a:r>
              <a:rPr lang="en-US" dirty="0"/>
              <a:t>This sparse data meant that our models generally had a very hard time predicting higher levels of internet use [click]</a:t>
            </a:r>
          </a:p>
        </p:txBody>
      </p:sp>
      <p:sp>
        <p:nvSpPr>
          <p:cNvPr id="4" name="Slide Number Placeholder 3">
            <a:extLst>
              <a:ext uri="{FF2B5EF4-FFF2-40B4-BE49-F238E27FC236}">
                <a16:creationId xmlns:a16="http://schemas.microsoft.com/office/drawing/2014/main" id="{A7258523-1B40-F09A-7CBE-5D2B4CEC0F34}"/>
              </a:ext>
            </a:extLst>
          </p:cNvPr>
          <p:cNvSpPr>
            <a:spLocks noGrp="1"/>
          </p:cNvSpPr>
          <p:nvPr>
            <p:ph type="sldNum" sz="quarter" idx="5"/>
          </p:nvPr>
        </p:nvSpPr>
        <p:spPr/>
        <p:txBody>
          <a:bodyPr/>
          <a:lstStyle/>
          <a:p>
            <a:fld id="{9EA7080A-B4A5-4CD9-A7B8-7F6A08B6F390}" type="slidenum">
              <a:rPr lang="en-US" smtClean="0"/>
              <a:t>13</a:t>
            </a:fld>
            <a:endParaRPr lang="en-US"/>
          </a:p>
        </p:txBody>
      </p:sp>
    </p:spTree>
    <p:extLst>
      <p:ext uri="{BB962C8B-B14F-4D97-AF65-F5344CB8AC3E}">
        <p14:creationId xmlns:p14="http://schemas.microsoft.com/office/powerpoint/2010/main" val="1396207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7F8F56-69CA-97E2-27A3-A37C27B6C4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317F9B-06B8-BBC6-3AAB-3E40CF1B28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40AED4A-2708-A2F8-81EB-8D7479EF7E35}"/>
              </a:ext>
            </a:extLst>
          </p:cNvPr>
          <p:cNvSpPr>
            <a:spLocks noGrp="1"/>
          </p:cNvSpPr>
          <p:nvPr>
            <p:ph type="body" idx="1"/>
          </p:nvPr>
        </p:nvSpPr>
        <p:spPr/>
        <p:txBody>
          <a:bodyPr/>
          <a:lstStyle/>
          <a:p>
            <a:r>
              <a:rPr lang="en-US" dirty="0"/>
              <a:t>We also found that [click]</a:t>
            </a:r>
          </a:p>
          <a:p>
            <a:r>
              <a:rPr lang="en-US" dirty="0"/>
              <a:t>Many of our predictors were highly correlated And others were systematically missing [click]</a:t>
            </a:r>
          </a:p>
          <a:p>
            <a:r>
              <a:rPr lang="en-US" dirty="0"/>
              <a:t>So we engaged in several rounds of feature reduction [click]</a:t>
            </a:r>
          </a:p>
          <a:p>
            <a:r>
              <a:rPr lang="en-US" dirty="0"/>
              <a:t>And also identified important features using a random forest [click]</a:t>
            </a:r>
          </a:p>
        </p:txBody>
      </p:sp>
      <p:sp>
        <p:nvSpPr>
          <p:cNvPr id="4" name="Slide Number Placeholder 3">
            <a:extLst>
              <a:ext uri="{FF2B5EF4-FFF2-40B4-BE49-F238E27FC236}">
                <a16:creationId xmlns:a16="http://schemas.microsoft.com/office/drawing/2014/main" id="{793C8FE1-2D60-AA6F-5399-B186762E3954}"/>
              </a:ext>
            </a:extLst>
          </p:cNvPr>
          <p:cNvSpPr>
            <a:spLocks noGrp="1"/>
          </p:cNvSpPr>
          <p:nvPr>
            <p:ph type="sldNum" sz="quarter" idx="5"/>
          </p:nvPr>
        </p:nvSpPr>
        <p:spPr/>
        <p:txBody>
          <a:bodyPr/>
          <a:lstStyle/>
          <a:p>
            <a:fld id="{9EA7080A-B4A5-4CD9-A7B8-7F6A08B6F390}" type="slidenum">
              <a:rPr lang="en-US" smtClean="0"/>
              <a:t>14</a:t>
            </a:fld>
            <a:endParaRPr lang="en-US"/>
          </a:p>
        </p:txBody>
      </p:sp>
    </p:spTree>
    <p:extLst>
      <p:ext uri="{BB962C8B-B14F-4D97-AF65-F5344CB8AC3E}">
        <p14:creationId xmlns:p14="http://schemas.microsoft.com/office/powerpoint/2010/main" val="28864873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4A9476-604A-0C40-793C-DB4ADAF3D2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4FE8EF-A3CA-E1F8-0818-63A9A49D63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98C152-D83A-5725-FD04-7262FD6A04F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began our modeling process [click]</a:t>
            </a:r>
          </a:p>
          <a:p>
            <a:r>
              <a:rPr lang="en-US" dirty="0"/>
              <a:t>With our cleaned, computed, outcome-imputed, and feature-selected data [click]</a:t>
            </a:r>
          </a:p>
          <a:p>
            <a:r>
              <a:rPr lang="en-US" dirty="0"/>
              <a:t>We designed an iterative imputer for missing predictor values [click]</a:t>
            </a:r>
          </a:p>
          <a:p>
            <a:r>
              <a:rPr lang="en-US" dirty="0"/>
              <a:t>A function transformer to compute zones for various predictors [click]</a:t>
            </a:r>
          </a:p>
          <a:p>
            <a:r>
              <a:rPr lang="en-US" dirty="0"/>
              <a:t>And a wrapper based on an algorithm to sequentially apply classifiers to ordinal data [click]</a:t>
            </a:r>
          </a:p>
          <a:p>
            <a:r>
              <a:rPr lang="en-US" dirty="0"/>
              <a:t>In our pipe [click]</a:t>
            </a:r>
          </a:p>
          <a:p>
            <a:r>
              <a:rPr lang="en-US" dirty="0"/>
              <a:t>We first imputed and computed predictors [click]</a:t>
            </a:r>
          </a:p>
          <a:p>
            <a:r>
              <a:rPr lang="en-US" dirty="0"/>
              <a:t>Then we oversampled the </a:t>
            </a:r>
            <a:r>
              <a:rPr lang="en-US" dirty="0" err="1"/>
              <a:t>sii</a:t>
            </a:r>
            <a:r>
              <a:rPr lang="en-US" dirty="0"/>
              <a:t>=3 class using a Synthetic Minority Oversampling Technique [click]</a:t>
            </a:r>
          </a:p>
          <a:p>
            <a:r>
              <a:rPr lang="en-US" dirty="0"/>
              <a:t>Then made our predictions [click]</a:t>
            </a:r>
          </a:p>
          <a:p>
            <a:r>
              <a:rPr lang="en-US" dirty="0"/>
              <a:t>Using Cohen’s kappa as our measure of accuracy. [click]</a:t>
            </a:r>
          </a:p>
          <a:p>
            <a:r>
              <a:rPr lang="en-US" dirty="0"/>
              <a:t>We tested out-of-the-box performance with a range of models [click]</a:t>
            </a:r>
          </a:p>
          <a:p>
            <a:r>
              <a:rPr lang="en-US" dirty="0"/>
              <a:t>Then tuned the most promising models</a:t>
            </a:r>
          </a:p>
        </p:txBody>
      </p:sp>
      <p:sp>
        <p:nvSpPr>
          <p:cNvPr id="4" name="Slide Number Placeholder 3">
            <a:extLst>
              <a:ext uri="{FF2B5EF4-FFF2-40B4-BE49-F238E27FC236}">
                <a16:creationId xmlns:a16="http://schemas.microsoft.com/office/drawing/2014/main" id="{51E9D244-9349-156F-D1E2-3DD38E85457E}"/>
              </a:ext>
            </a:extLst>
          </p:cNvPr>
          <p:cNvSpPr>
            <a:spLocks noGrp="1"/>
          </p:cNvSpPr>
          <p:nvPr>
            <p:ph type="sldNum" sz="quarter" idx="5"/>
          </p:nvPr>
        </p:nvSpPr>
        <p:spPr/>
        <p:txBody>
          <a:bodyPr/>
          <a:lstStyle/>
          <a:p>
            <a:fld id="{9EA7080A-B4A5-4CD9-A7B8-7F6A08B6F390}" type="slidenum">
              <a:rPr lang="en-US" smtClean="0"/>
              <a:t>15</a:t>
            </a:fld>
            <a:endParaRPr lang="en-US"/>
          </a:p>
        </p:txBody>
      </p:sp>
    </p:spTree>
    <p:extLst>
      <p:ext uri="{BB962C8B-B14F-4D97-AF65-F5344CB8AC3E}">
        <p14:creationId xmlns:p14="http://schemas.microsoft.com/office/powerpoint/2010/main" val="22646092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these issues we attempted to address prior to modeling and some as part of the modeling process. Here we wanted to share some of the interesting aspects of our modeling work.</a:t>
            </a:r>
          </a:p>
          <a:p>
            <a:endParaRPr lang="en-US" dirty="0"/>
          </a:p>
          <a:p>
            <a:r>
              <a:rPr lang="en-US" dirty="0"/>
              <a:t>(CLICK) The competition evaluates submissions using Cohen’s Kappa, (CLICK) which is a measure of accuracy for ordinal variables. We couldn’t directly incorporate this into our model training as the loss function, but we did use this to compare models.</a:t>
            </a:r>
          </a:p>
          <a:p>
            <a:endParaRPr lang="en-US" dirty="0"/>
          </a:p>
          <a:p>
            <a:r>
              <a:rPr lang="en-US" dirty="0"/>
              <a:t>(CLICK) Because there was so much missing data, we needed to use imputation, rather than just remove cases with missing values. </a:t>
            </a:r>
          </a:p>
          <a:p>
            <a:r>
              <a:rPr lang="en-US" dirty="0"/>
              <a:t>(CLICK) Recall that the PCIAT questionnaire is the basis for the SII score, our ultimate target variable. We eliminated all cases that had no PCIAT data, and then imputed any remaining missing data for individual PCIAT questions. All questions were scored on the same scale, so we used KNN imputation here. </a:t>
            </a:r>
          </a:p>
          <a:p>
            <a:r>
              <a:rPr lang="en-US" dirty="0"/>
              <a:t>(CLICK) For the predictor variables, we tested both KNN and a MICE imputation. Some of the variables, various fitness zones, were derived from the fitness test quantitative measurements. Rather than imputing the zone values, we computed these separately after running the imputation.</a:t>
            </a:r>
          </a:p>
          <a:p>
            <a:endParaRPr lang="en-US" dirty="0"/>
          </a:p>
          <a:p>
            <a:r>
              <a:rPr lang="en-US" dirty="0"/>
              <a:t>(CLICK) To address the low number of severe, or 3 values, for the target variable SII, we also tested models where we duplicated cases with SII scores of 3 in our training data, and we ultimately found that this increased the effectiveness of our models.</a:t>
            </a:r>
          </a:p>
          <a:p>
            <a:endParaRPr lang="en-US" dirty="0"/>
          </a:p>
          <a:p>
            <a:r>
              <a:rPr lang="en-US" dirty="0"/>
              <a:t>(CLICK) Lastly, we had a choice of exactly what we would use as our target variable. Recall that SII is an ordinal variable, derived from the PCIAT score, a quantitative variable. (CLICK) One option would be to predict SII directly, treating it as essentially a quantitative variable. (CLICK) Another option was to predict PCIAT scores and then compute SII based on it. In this scenario, we found that our models seemed to underpredict SII. In fact, we could not build a model that would predict any 3’s, the highest SII score. To try to address this, we also played with different cut points for translating PCIAT score to SII. (CLICK) The last option we saw was to try to predict SII using classification. However, we didn’t want to lose the fact that SII is an ordinal variable. So rather than using straight classification, we identified some strategies for an ordinal classifier.</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EA7080A-B4A5-4CD9-A7B8-7F6A08B6F390}" type="slidenum">
              <a:rPr lang="en-US" smtClean="0"/>
              <a:t>16</a:t>
            </a:fld>
            <a:endParaRPr lang="en-US"/>
          </a:p>
        </p:txBody>
      </p:sp>
    </p:spTree>
    <p:extLst>
      <p:ext uri="{BB962C8B-B14F-4D97-AF65-F5344CB8AC3E}">
        <p14:creationId xmlns:p14="http://schemas.microsoft.com/office/powerpoint/2010/main" val="3445960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Researchers [click] </a:t>
            </a:r>
          </a:p>
          <a:p>
            <a:r>
              <a:rPr lang="en-US" dirty="0"/>
              <a:t>have identified internet use as having the potential to rise to the level of addiction, and [click] </a:t>
            </a:r>
          </a:p>
          <a:p>
            <a:r>
              <a:rPr lang="en-US" dirty="0"/>
              <a:t>problematic internet use is associated with increased rates of anxiety and depression. However, currently, identifying problematic internet usage requires complex, expert evaluation, which limits our ability to identify it [click]</a:t>
            </a:r>
          </a:p>
          <a:p>
            <a:r>
              <a:rPr lang="en-US" dirty="0"/>
              <a:t>In contrast [click]</a:t>
            </a:r>
          </a:p>
          <a:p>
            <a:endParaRPr lang="en-US" dirty="0"/>
          </a:p>
        </p:txBody>
      </p:sp>
      <p:sp>
        <p:nvSpPr>
          <p:cNvPr id="4" name="Slide Number Placeholder 3"/>
          <p:cNvSpPr>
            <a:spLocks noGrp="1"/>
          </p:cNvSpPr>
          <p:nvPr>
            <p:ph type="sldNum" sz="quarter" idx="5"/>
          </p:nvPr>
        </p:nvSpPr>
        <p:spPr/>
        <p:txBody>
          <a:bodyPr/>
          <a:lstStyle/>
          <a:p>
            <a:fld id="{9EA7080A-B4A5-4CD9-A7B8-7F6A08B6F390}" type="slidenum">
              <a:rPr lang="en-US" smtClean="0"/>
              <a:t>2</a:t>
            </a:fld>
            <a:endParaRPr lang="en-US"/>
          </a:p>
        </p:txBody>
      </p:sp>
    </p:spTree>
    <p:extLst>
      <p:ext uri="{BB962C8B-B14F-4D97-AF65-F5344CB8AC3E}">
        <p14:creationId xmlns:p14="http://schemas.microsoft.com/office/powerpoint/2010/main" val="2737607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F953C-7A98-0013-CDD5-96A5C9305F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72CACD-264E-666A-9F78-B74022C328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BE8898-E931-98A5-EF9A-DB806A102B84}"/>
              </a:ext>
            </a:extLst>
          </p:cNvPr>
          <p:cNvSpPr>
            <a:spLocks noGrp="1"/>
          </p:cNvSpPr>
          <p:nvPr>
            <p:ph type="body" idx="1"/>
          </p:nvPr>
        </p:nvSpPr>
        <p:spPr/>
        <p:txBody>
          <a:bodyPr/>
          <a:lstStyle/>
          <a:p>
            <a:r>
              <a:rPr lang="en-US" dirty="0"/>
              <a:t>It is relatively straightforward to  [click] </a:t>
            </a:r>
          </a:p>
          <a:p>
            <a:r>
              <a:rPr lang="en-US" dirty="0"/>
              <a:t>administer simple surveys and  [click] </a:t>
            </a:r>
          </a:p>
          <a:p>
            <a:r>
              <a:rPr lang="en-US" dirty="0"/>
              <a:t>measure children’s activity level. Thus, the goal of our project is to [click]</a:t>
            </a:r>
          </a:p>
          <a:p>
            <a:r>
              <a:rPr lang="en-US" dirty="0"/>
              <a:t>Identify early signs of problematic internet use based on physical activity and fitness data. This project came to us by way of Kaggle, which is a data science competition platform. This particular research question [click]</a:t>
            </a:r>
          </a:p>
          <a:p>
            <a:r>
              <a:rPr lang="en-US" dirty="0"/>
              <a:t>was posed by the Child-Mind Institute, which supports children and families who are struggling with mental health [click]</a:t>
            </a:r>
          </a:p>
          <a:p>
            <a:endParaRPr lang="en-US" dirty="0"/>
          </a:p>
        </p:txBody>
      </p:sp>
      <p:sp>
        <p:nvSpPr>
          <p:cNvPr id="4" name="Slide Number Placeholder 3">
            <a:extLst>
              <a:ext uri="{FF2B5EF4-FFF2-40B4-BE49-F238E27FC236}">
                <a16:creationId xmlns:a16="http://schemas.microsoft.com/office/drawing/2014/main" id="{CEC8FCE3-2D8E-0F56-4BE6-2C56D350F06E}"/>
              </a:ext>
            </a:extLst>
          </p:cNvPr>
          <p:cNvSpPr>
            <a:spLocks noGrp="1"/>
          </p:cNvSpPr>
          <p:nvPr>
            <p:ph type="sldNum" sz="quarter" idx="5"/>
          </p:nvPr>
        </p:nvSpPr>
        <p:spPr/>
        <p:txBody>
          <a:bodyPr/>
          <a:lstStyle/>
          <a:p>
            <a:fld id="{9EA7080A-B4A5-4CD9-A7B8-7F6A08B6F390}" type="slidenum">
              <a:rPr lang="en-US" smtClean="0"/>
              <a:t>3</a:t>
            </a:fld>
            <a:endParaRPr lang="en-US"/>
          </a:p>
        </p:txBody>
      </p:sp>
    </p:spTree>
    <p:extLst>
      <p:ext uri="{BB962C8B-B14F-4D97-AF65-F5344CB8AC3E}">
        <p14:creationId xmlns:p14="http://schemas.microsoft.com/office/powerpoint/2010/main" val="11964717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for the competition comes from the Institute’s healthy brain network study. Participants in the study included  [click] about five-thousand 5-22 year-olds, although we only had access to data from approximately 3500 of these participants. [click] and we had no participants with data for all of the provided predictors. [click]</a:t>
            </a:r>
          </a:p>
        </p:txBody>
      </p:sp>
      <p:sp>
        <p:nvSpPr>
          <p:cNvPr id="4" name="Slide Number Placeholder 3"/>
          <p:cNvSpPr>
            <a:spLocks noGrp="1"/>
          </p:cNvSpPr>
          <p:nvPr>
            <p:ph type="sldNum" sz="quarter" idx="5"/>
          </p:nvPr>
        </p:nvSpPr>
        <p:spPr/>
        <p:txBody>
          <a:bodyPr/>
          <a:lstStyle/>
          <a:p>
            <a:fld id="{9EA7080A-B4A5-4CD9-A7B8-7F6A08B6F390}" type="slidenum">
              <a:rPr lang="en-US" smtClean="0"/>
              <a:t>4</a:t>
            </a:fld>
            <a:endParaRPr lang="en-US"/>
          </a:p>
        </p:txBody>
      </p:sp>
    </p:spTree>
    <p:extLst>
      <p:ext uri="{BB962C8B-B14F-4D97-AF65-F5344CB8AC3E}">
        <p14:creationId xmlns:p14="http://schemas.microsoft.com/office/powerpoint/2010/main" val="24765177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81FFF1-1A84-EBA0-3C9D-F4751C1E73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F7281B-3D71-1AB4-696D-085F477A2B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F9C3E6-CB1C-42B0-7CD0-85ACCD7C1DA6}"/>
              </a:ext>
            </a:extLst>
          </p:cNvPr>
          <p:cNvSpPr>
            <a:spLocks noGrp="1"/>
          </p:cNvSpPr>
          <p:nvPr>
            <p:ph type="body" idx="1"/>
          </p:nvPr>
        </p:nvSpPr>
        <p:spPr/>
        <p:txBody>
          <a:bodyPr/>
          <a:lstStyle/>
          <a:p>
            <a:r>
              <a:rPr lang="en-US" dirty="0"/>
              <a:t>The target variable is [click]</a:t>
            </a:r>
          </a:p>
          <a:p>
            <a:r>
              <a:rPr lang="en-US" dirty="0"/>
              <a:t>the severity impairment index, or </a:t>
            </a:r>
            <a:r>
              <a:rPr lang="en-US" dirty="0" err="1"/>
              <a:t>sii</a:t>
            </a:r>
            <a:r>
              <a:rPr lang="en-US" dirty="0"/>
              <a:t>. Participants completed [click]</a:t>
            </a:r>
          </a:p>
          <a:p>
            <a:r>
              <a:rPr lang="en-US" dirty="0"/>
              <a:t>A 20-question parent-child internet addiction test, or PCIAT. [click]</a:t>
            </a:r>
          </a:p>
          <a:p>
            <a:r>
              <a:rPr lang="en-US" dirty="0"/>
              <a:t>The total scores were binned into four levels, ranging from 0, or no impairment, to 3, or severe impairment. [click]</a:t>
            </a:r>
          </a:p>
          <a:p>
            <a:r>
              <a:rPr lang="en-US" dirty="0"/>
              <a:t>Of the 3960 participants for whom we had some data approximately 3,000 had reported scores for at least some of the PCIAT questions [click]</a:t>
            </a:r>
          </a:p>
          <a:p>
            <a:r>
              <a:rPr lang="en-US" dirty="0"/>
              <a:t>So we used KNN imputation to fill in missing PCIAT scores [click]</a:t>
            </a:r>
          </a:p>
        </p:txBody>
      </p:sp>
      <p:sp>
        <p:nvSpPr>
          <p:cNvPr id="4" name="Slide Number Placeholder 3">
            <a:extLst>
              <a:ext uri="{FF2B5EF4-FFF2-40B4-BE49-F238E27FC236}">
                <a16:creationId xmlns:a16="http://schemas.microsoft.com/office/drawing/2014/main" id="{DC71BFDD-72D8-7D93-D6D2-580E5104C41E}"/>
              </a:ext>
            </a:extLst>
          </p:cNvPr>
          <p:cNvSpPr>
            <a:spLocks noGrp="1"/>
          </p:cNvSpPr>
          <p:nvPr>
            <p:ph type="sldNum" sz="quarter" idx="5"/>
          </p:nvPr>
        </p:nvSpPr>
        <p:spPr/>
        <p:txBody>
          <a:bodyPr/>
          <a:lstStyle/>
          <a:p>
            <a:fld id="{9EA7080A-B4A5-4CD9-A7B8-7F6A08B6F390}" type="slidenum">
              <a:rPr lang="en-US" smtClean="0"/>
              <a:t>5</a:t>
            </a:fld>
            <a:endParaRPr lang="en-US"/>
          </a:p>
        </p:txBody>
      </p:sp>
    </p:spTree>
    <p:extLst>
      <p:ext uri="{BB962C8B-B14F-4D97-AF65-F5344CB8AC3E}">
        <p14:creationId xmlns:p14="http://schemas.microsoft.com/office/powerpoint/2010/main" val="29559383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228B8-A0CC-FE9B-E69C-018B4EEDA9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126194-F848-44EF-16E5-FEEA1E93CC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F01220-E8EB-A17F-154D-A32CE07F3F08}"/>
              </a:ext>
            </a:extLst>
          </p:cNvPr>
          <p:cNvSpPr>
            <a:spLocks noGrp="1"/>
          </p:cNvSpPr>
          <p:nvPr>
            <p:ph type="body" idx="1"/>
          </p:nvPr>
        </p:nvSpPr>
        <p:spPr/>
        <p:txBody>
          <a:bodyPr/>
          <a:lstStyle/>
          <a:p>
            <a:r>
              <a:rPr lang="en-US" dirty="0"/>
              <a:t>We were given a total of 33 predictor variable, spanning a variety of measurements. The variables naturally fall into several groupings. [click]</a:t>
            </a:r>
          </a:p>
          <a:p>
            <a:r>
              <a:rPr lang="en-US" dirty="0"/>
              <a:t>Basic demographics [click]</a:t>
            </a:r>
          </a:p>
          <a:p>
            <a:r>
              <a:rPr lang="en-US" dirty="0"/>
              <a:t>And basic physical measurements like height and weight. [click]</a:t>
            </a:r>
          </a:p>
        </p:txBody>
      </p:sp>
      <p:sp>
        <p:nvSpPr>
          <p:cNvPr id="4" name="Slide Number Placeholder 3">
            <a:extLst>
              <a:ext uri="{FF2B5EF4-FFF2-40B4-BE49-F238E27FC236}">
                <a16:creationId xmlns:a16="http://schemas.microsoft.com/office/drawing/2014/main" id="{3D2D3069-366F-9483-F318-FF4906CFE6A8}"/>
              </a:ext>
            </a:extLst>
          </p:cNvPr>
          <p:cNvSpPr>
            <a:spLocks noGrp="1"/>
          </p:cNvSpPr>
          <p:nvPr>
            <p:ph type="sldNum" sz="quarter" idx="5"/>
          </p:nvPr>
        </p:nvSpPr>
        <p:spPr/>
        <p:txBody>
          <a:bodyPr/>
          <a:lstStyle/>
          <a:p>
            <a:fld id="{9EA7080A-B4A5-4CD9-A7B8-7F6A08B6F390}" type="slidenum">
              <a:rPr lang="en-US" smtClean="0"/>
              <a:t>6</a:t>
            </a:fld>
            <a:endParaRPr lang="en-US"/>
          </a:p>
        </p:txBody>
      </p:sp>
    </p:spTree>
    <p:extLst>
      <p:ext uri="{BB962C8B-B14F-4D97-AF65-F5344CB8AC3E}">
        <p14:creationId xmlns:p14="http://schemas.microsoft.com/office/powerpoint/2010/main" val="239282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559A23-1649-10EF-7EF3-134C2BD71F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2CDDCF-696C-221F-9B6B-0A37510441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BC19A8-4D9F-4020-DEE5-A15ABAABA163}"/>
              </a:ext>
            </a:extLst>
          </p:cNvPr>
          <p:cNvSpPr>
            <a:spLocks noGrp="1"/>
          </p:cNvSpPr>
          <p:nvPr>
            <p:ph type="body" idx="1"/>
          </p:nvPr>
        </p:nvSpPr>
        <p:spPr/>
        <p:txBody>
          <a:bodyPr/>
          <a:lstStyle/>
          <a:p>
            <a:r>
              <a:rPr lang="en-US" dirty="0"/>
              <a:t>Then there was data from several surveys [click]</a:t>
            </a:r>
          </a:p>
          <a:p>
            <a:r>
              <a:rPr lang="en-US" dirty="0"/>
              <a:t>Including reported internet use [click]</a:t>
            </a:r>
          </a:p>
          <a:p>
            <a:r>
              <a:rPr lang="en-US" dirty="0"/>
              <a:t>A Children’s Global Assessment Scale [click]</a:t>
            </a:r>
          </a:p>
          <a:p>
            <a:r>
              <a:rPr lang="en-US" dirty="0"/>
              <a:t>A Sleep Disturbance Scale [click]</a:t>
            </a:r>
          </a:p>
          <a:p>
            <a:r>
              <a:rPr lang="en-US" dirty="0"/>
              <a:t>And a physical activity questionnaire. [click]</a:t>
            </a:r>
          </a:p>
          <a:p>
            <a:r>
              <a:rPr lang="en-US" dirty="0"/>
              <a:t>A review of the research suggested cutoffs we used to compute whether participants had reached a threshold of physical activity. [click]</a:t>
            </a:r>
          </a:p>
        </p:txBody>
      </p:sp>
      <p:sp>
        <p:nvSpPr>
          <p:cNvPr id="4" name="Slide Number Placeholder 3">
            <a:extLst>
              <a:ext uri="{FF2B5EF4-FFF2-40B4-BE49-F238E27FC236}">
                <a16:creationId xmlns:a16="http://schemas.microsoft.com/office/drawing/2014/main" id="{9580C472-361D-32FD-4960-F4A1767003D8}"/>
              </a:ext>
            </a:extLst>
          </p:cNvPr>
          <p:cNvSpPr>
            <a:spLocks noGrp="1"/>
          </p:cNvSpPr>
          <p:nvPr>
            <p:ph type="sldNum" sz="quarter" idx="5"/>
          </p:nvPr>
        </p:nvSpPr>
        <p:spPr/>
        <p:txBody>
          <a:bodyPr/>
          <a:lstStyle/>
          <a:p>
            <a:fld id="{9EA7080A-B4A5-4CD9-A7B8-7F6A08B6F390}" type="slidenum">
              <a:rPr lang="en-US" smtClean="0"/>
              <a:t>7</a:t>
            </a:fld>
            <a:endParaRPr lang="en-US"/>
          </a:p>
        </p:txBody>
      </p:sp>
    </p:spTree>
    <p:extLst>
      <p:ext uri="{BB962C8B-B14F-4D97-AF65-F5344CB8AC3E}">
        <p14:creationId xmlns:p14="http://schemas.microsoft.com/office/powerpoint/2010/main" val="585713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2EC996-2D67-39B9-CABB-B3A3E235F6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0C4077B-9CB4-3585-24EA-EEC38061E8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F8D6E3-602E-4E10-543C-DCCE92314227}"/>
              </a:ext>
            </a:extLst>
          </p:cNvPr>
          <p:cNvSpPr>
            <a:spLocks noGrp="1"/>
          </p:cNvSpPr>
          <p:nvPr>
            <p:ph type="body" idx="1"/>
          </p:nvPr>
        </p:nvSpPr>
        <p:spPr/>
        <p:txBody>
          <a:bodyPr/>
          <a:lstStyle/>
          <a:p>
            <a:r>
              <a:rPr lang="en-US" dirty="0"/>
              <a:t>There were results from a fitness test similar to the Presidential Fitness Test [click] </a:t>
            </a:r>
          </a:p>
          <a:p>
            <a:r>
              <a:rPr lang="en-US" dirty="0"/>
              <a:t>that some of you may have completed in grade school, [click]</a:t>
            </a:r>
          </a:p>
          <a:p>
            <a:r>
              <a:rPr lang="en-US" dirty="0"/>
              <a:t>We found reference values that allowed us to compute whether each of these measurements was in a target zone. [click]</a:t>
            </a:r>
          </a:p>
        </p:txBody>
      </p:sp>
      <p:sp>
        <p:nvSpPr>
          <p:cNvPr id="4" name="Slide Number Placeholder 3">
            <a:extLst>
              <a:ext uri="{FF2B5EF4-FFF2-40B4-BE49-F238E27FC236}">
                <a16:creationId xmlns:a16="http://schemas.microsoft.com/office/drawing/2014/main" id="{A803B30D-DFDF-3DFD-A1B5-1069CCD7126A}"/>
              </a:ext>
            </a:extLst>
          </p:cNvPr>
          <p:cNvSpPr>
            <a:spLocks noGrp="1"/>
          </p:cNvSpPr>
          <p:nvPr>
            <p:ph type="sldNum" sz="quarter" idx="5"/>
          </p:nvPr>
        </p:nvSpPr>
        <p:spPr/>
        <p:txBody>
          <a:bodyPr/>
          <a:lstStyle/>
          <a:p>
            <a:fld id="{9EA7080A-B4A5-4CD9-A7B8-7F6A08B6F390}" type="slidenum">
              <a:rPr lang="en-US" smtClean="0"/>
              <a:t>8</a:t>
            </a:fld>
            <a:endParaRPr lang="en-US"/>
          </a:p>
        </p:txBody>
      </p:sp>
    </p:spTree>
    <p:extLst>
      <p:ext uri="{BB962C8B-B14F-4D97-AF65-F5344CB8AC3E}">
        <p14:creationId xmlns:p14="http://schemas.microsoft.com/office/powerpoint/2010/main" val="37781408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569EAE-5B96-9D0C-7EF3-7EAD810DF3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06AD45-4764-7082-8C0C-B2C0EF5B85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AF65E8-6A1A-8433-5DA3-625C511E00F6}"/>
              </a:ext>
            </a:extLst>
          </p:cNvPr>
          <p:cNvSpPr>
            <a:spLocks noGrp="1"/>
          </p:cNvSpPr>
          <p:nvPr>
            <p:ph type="body" idx="1"/>
          </p:nvPr>
        </p:nvSpPr>
        <p:spPr/>
        <p:txBody>
          <a:bodyPr/>
          <a:lstStyle/>
          <a:p>
            <a:r>
              <a:rPr lang="en-US" dirty="0"/>
              <a:t>Other predictors came from measurements of bio-electric impedance [click]</a:t>
            </a:r>
          </a:p>
          <a:p>
            <a:r>
              <a:rPr lang="en-US" dirty="0"/>
              <a:t>Including things like bone mineral content and total body water. [click]</a:t>
            </a:r>
          </a:p>
        </p:txBody>
      </p:sp>
      <p:sp>
        <p:nvSpPr>
          <p:cNvPr id="4" name="Slide Number Placeholder 3">
            <a:extLst>
              <a:ext uri="{FF2B5EF4-FFF2-40B4-BE49-F238E27FC236}">
                <a16:creationId xmlns:a16="http://schemas.microsoft.com/office/drawing/2014/main" id="{C4D942A6-20C9-7344-DBA9-7FD12C70C0C8}"/>
              </a:ext>
            </a:extLst>
          </p:cNvPr>
          <p:cNvSpPr>
            <a:spLocks noGrp="1"/>
          </p:cNvSpPr>
          <p:nvPr>
            <p:ph type="sldNum" sz="quarter" idx="5"/>
          </p:nvPr>
        </p:nvSpPr>
        <p:spPr/>
        <p:txBody>
          <a:bodyPr/>
          <a:lstStyle/>
          <a:p>
            <a:fld id="{9EA7080A-B4A5-4CD9-A7B8-7F6A08B6F390}" type="slidenum">
              <a:rPr lang="en-US" smtClean="0"/>
              <a:t>9</a:t>
            </a:fld>
            <a:endParaRPr lang="en-US"/>
          </a:p>
        </p:txBody>
      </p:sp>
    </p:spTree>
    <p:extLst>
      <p:ext uri="{BB962C8B-B14F-4D97-AF65-F5344CB8AC3E}">
        <p14:creationId xmlns:p14="http://schemas.microsoft.com/office/powerpoint/2010/main" val="1227005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99771-3100-48BD-9D65-4922B4F42D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22BA875-9555-4AC2-B9B6-551E9E72B0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CA015D-BECF-44A3-B71B-2511AB699404}"/>
              </a:ext>
            </a:extLst>
          </p:cNvPr>
          <p:cNvSpPr>
            <a:spLocks noGrp="1"/>
          </p:cNvSpPr>
          <p:nvPr>
            <p:ph type="dt" sz="half" idx="10"/>
          </p:nvPr>
        </p:nvSpPr>
        <p:spPr/>
        <p:txBody>
          <a:bodyPr/>
          <a:lstStyle/>
          <a:p>
            <a:fld id="{6ED7E2C8-526D-4991-B9D9-B3AC8BF25C00}" type="datetimeFigureOut">
              <a:rPr lang="en-US" smtClean="0"/>
              <a:t>12/1/24</a:t>
            </a:fld>
            <a:endParaRPr lang="en-US"/>
          </a:p>
        </p:txBody>
      </p:sp>
      <p:sp>
        <p:nvSpPr>
          <p:cNvPr id="5" name="Footer Placeholder 4">
            <a:extLst>
              <a:ext uri="{FF2B5EF4-FFF2-40B4-BE49-F238E27FC236}">
                <a16:creationId xmlns:a16="http://schemas.microsoft.com/office/drawing/2014/main" id="{1D7A7EAB-B91F-4669-98B8-66855DE8F8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E74ACF-DE7C-4DBA-9652-58B732E0E2A0}"/>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6175660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C66EF-B2B8-4F93-A879-8145BDCABF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256F00-AD19-4209-84B9-D3B83DAE910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CEB7D3-E71E-46B0-AE9A-18988BE6D32C}"/>
              </a:ext>
            </a:extLst>
          </p:cNvPr>
          <p:cNvSpPr>
            <a:spLocks noGrp="1"/>
          </p:cNvSpPr>
          <p:nvPr>
            <p:ph type="dt" sz="half" idx="10"/>
          </p:nvPr>
        </p:nvSpPr>
        <p:spPr/>
        <p:txBody>
          <a:bodyPr/>
          <a:lstStyle/>
          <a:p>
            <a:fld id="{6ED7E2C8-526D-4991-B9D9-B3AC8BF25C00}" type="datetimeFigureOut">
              <a:rPr lang="en-US" smtClean="0"/>
              <a:t>12/1/24</a:t>
            </a:fld>
            <a:endParaRPr lang="en-US"/>
          </a:p>
        </p:txBody>
      </p:sp>
      <p:sp>
        <p:nvSpPr>
          <p:cNvPr id="5" name="Footer Placeholder 4">
            <a:extLst>
              <a:ext uri="{FF2B5EF4-FFF2-40B4-BE49-F238E27FC236}">
                <a16:creationId xmlns:a16="http://schemas.microsoft.com/office/drawing/2014/main" id="{397C6C54-DAFF-4866-A947-9814C6281C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0519AA-4200-4640-A55C-0BCD313D6551}"/>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4851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7C5D8D1-569F-4656-A717-579BAB22754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29B143-2BDB-47D7-8F29-B23D885CF01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133C3B-45A3-4C21-9DBD-BFE974B62BA3}"/>
              </a:ext>
            </a:extLst>
          </p:cNvPr>
          <p:cNvSpPr>
            <a:spLocks noGrp="1"/>
          </p:cNvSpPr>
          <p:nvPr>
            <p:ph type="dt" sz="half" idx="10"/>
          </p:nvPr>
        </p:nvSpPr>
        <p:spPr/>
        <p:txBody>
          <a:bodyPr/>
          <a:lstStyle/>
          <a:p>
            <a:fld id="{6ED7E2C8-526D-4991-B9D9-B3AC8BF25C00}" type="datetimeFigureOut">
              <a:rPr lang="en-US" smtClean="0"/>
              <a:t>12/1/24</a:t>
            </a:fld>
            <a:endParaRPr lang="en-US"/>
          </a:p>
        </p:txBody>
      </p:sp>
      <p:sp>
        <p:nvSpPr>
          <p:cNvPr id="5" name="Footer Placeholder 4">
            <a:extLst>
              <a:ext uri="{FF2B5EF4-FFF2-40B4-BE49-F238E27FC236}">
                <a16:creationId xmlns:a16="http://schemas.microsoft.com/office/drawing/2014/main" id="{EA1F7141-22B4-494C-AA88-FE08E71BA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D3EA59-75C5-4160-9C69-15344FDB780D}"/>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2553426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2BA6A-268A-461F-B4DF-149BC1A5A2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6AAB77-A770-49E8-AEC2-34F6989F96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32B6D0-7B9C-40E9-A954-7FCED09A9771}"/>
              </a:ext>
            </a:extLst>
          </p:cNvPr>
          <p:cNvSpPr>
            <a:spLocks noGrp="1"/>
          </p:cNvSpPr>
          <p:nvPr>
            <p:ph type="dt" sz="half" idx="10"/>
          </p:nvPr>
        </p:nvSpPr>
        <p:spPr/>
        <p:txBody>
          <a:bodyPr/>
          <a:lstStyle/>
          <a:p>
            <a:fld id="{6ED7E2C8-526D-4991-B9D9-B3AC8BF25C00}" type="datetimeFigureOut">
              <a:rPr lang="en-US" smtClean="0"/>
              <a:t>12/1/24</a:t>
            </a:fld>
            <a:endParaRPr lang="en-US"/>
          </a:p>
        </p:txBody>
      </p:sp>
      <p:sp>
        <p:nvSpPr>
          <p:cNvPr id="5" name="Footer Placeholder 4">
            <a:extLst>
              <a:ext uri="{FF2B5EF4-FFF2-40B4-BE49-F238E27FC236}">
                <a16:creationId xmlns:a16="http://schemas.microsoft.com/office/drawing/2014/main" id="{A7CACD11-D726-48FA-88B3-7F49F22B8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364BEB-E690-4CC4-8EB6-AAF020580156}"/>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3231412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BE1BC-B5D2-4152-8334-131D763050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7FEC1A7-3539-4673-A680-03AD82EA7F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6E824D2-B191-4427-9363-543EA19B7AEB}"/>
              </a:ext>
            </a:extLst>
          </p:cNvPr>
          <p:cNvSpPr>
            <a:spLocks noGrp="1"/>
          </p:cNvSpPr>
          <p:nvPr>
            <p:ph type="dt" sz="half" idx="10"/>
          </p:nvPr>
        </p:nvSpPr>
        <p:spPr/>
        <p:txBody>
          <a:bodyPr/>
          <a:lstStyle/>
          <a:p>
            <a:fld id="{6ED7E2C8-526D-4991-B9D9-B3AC8BF25C00}" type="datetimeFigureOut">
              <a:rPr lang="en-US" smtClean="0"/>
              <a:t>12/1/24</a:t>
            </a:fld>
            <a:endParaRPr lang="en-US"/>
          </a:p>
        </p:txBody>
      </p:sp>
      <p:sp>
        <p:nvSpPr>
          <p:cNvPr id="5" name="Footer Placeholder 4">
            <a:extLst>
              <a:ext uri="{FF2B5EF4-FFF2-40B4-BE49-F238E27FC236}">
                <a16:creationId xmlns:a16="http://schemas.microsoft.com/office/drawing/2014/main" id="{F7673744-1EB1-4537-B587-0BB2A5062E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A2AEEB-DD0D-4C53-A1AD-D792AF35EF93}"/>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13055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504E0-2F0C-4FAF-A041-44872BE8F0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A75C26-15F4-458D-A081-6CDC0E2123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8B06899-7FA3-4392-B3CE-EB398C25B1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FF50F8-5EC2-4705-9A75-AD710D28166F}"/>
              </a:ext>
            </a:extLst>
          </p:cNvPr>
          <p:cNvSpPr>
            <a:spLocks noGrp="1"/>
          </p:cNvSpPr>
          <p:nvPr>
            <p:ph type="dt" sz="half" idx="10"/>
          </p:nvPr>
        </p:nvSpPr>
        <p:spPr/>
        <p:txBody>
          <a:bodyPr/>
          <a:lstStyle/>
          <a:p>
            <a:fld id="{6ED7E2C8-526D-4991-B9D9-B3AC8BF25C00}" type="datetimeFigureOut">
              <a:rPr lang="en-US" smtClean="0"/>
              <a:t>12/1/24</a:t>
            </a:fld>
            <a:endParaRPr lang="en-US"/>
          </a:p>
        </p:txBody>
      </p:sp>
      <p:sp>
        <p:nvSpPr>
          <p:cNvPr id="6" name="Footer Placeholder 5">
            <a:extLst>
              <a:ext uri="{FF2B5EF4-FFF2-40B4-BE49-F238E27FC236}">
                <a16:creationId xmlns:a16="http://schemas.microsoft.com/office/drawing/2014/main" id="{AE0654A3-ACBA-42FB-8E47-8971551F0A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A108B9-670C-492C-9991-3D91FEA1ED90}"/>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308713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AC93D-D440-4B01-9141-126F77E55D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190B46-EBB0-49C3-8D31-1715B2F7FD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2D68C9-F3BE-4A6D-A262-5070A49B5E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397F6E-3251-4786-AAEE-CFD10BCE97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2DBF34-3FCA-4412-AE13-05A3FC6B92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E5323C-7A79-4859-BA20-9EF43E36D3AC}"/>
              </a:ext>
            </a:extLst>
          </p:cNvPr>
          <p:cNvSpPr>
            <a:spLocks noGrp="1"/>
          </p:cNvSpPr>
          <p:nvPr>
            <p:ph type="dt" sz="half" idx="10"/>
          </p:nvPr>
        </p:nvSpPr>
        <p:spPr/>
        <p:txBody>
          <a:bodyPr/>
          <a:lstStyle/>
          <a:p>
            <a:fld id="{6ED7E2C8-526D-4991-B9D9-B3AC8BF25C00}" type="datetimeFigureOut">
              <a:rPr lang="en-US" smtClean="0"/>
              <a:t>12/1/24</a:t>
            </a:fld>
            <a:endParaRPr lang="en-US"/>
          </a:p>
        </p:txBody>
      </p:sp>
      <p:sp>
        <p:nvSpPr>
          <p:cNvPr id="8" name="Footer Placeholder 7">
            <a:extLst>
              <a:ext uri="{FF2B5EF4-FFF2-40B4-BE49-F238E27FC236}">
                <a16:creationId xmlns:a16="http://schemas.microsoft.com/office/drawing/2014/main" id="{46E86BE4-7C37-45C4-B435-CB4556CCA6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DADD12-3920-4D65-8401-EB5DCE133C96}"/>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1537283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3B897-63D4-4037-8247-ABD1C2366F4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2E994B-A1F0-4347-9B61-ADC4555659B5}"/>
              </a:ext>
            </a:extLst>
          </p:cNvPr>
          <p:cNvSpPr>
            <a:spLocks noGrp="1"/>
          </p:cNvSpPr>
          <p:nvPr>
            <p:ph type="dt" sz="half" idx="10"/>
          </p:nvPr>
        </p:nvSpPr>
        <p:spPr/>
        <p:txBody>
          <a:bodyPr/>
          <a:lstStyle/>
          <a:p>
            <a:fld id="{6ED7E2C8-526D-4991-B9D9-B3AC8BF25C00}" type="datetimeFigureOut">
              <a:rPr lang="en-US" smtClean="0"/>
              <a:t>12/1/24</a:t>
            </a:fld>
            <a:endParaRPr lang="en-US"/>
          </a:p>
        </p:txBody>
      </p:sp>
      <p:sp>
        <p:nvSpPr>
          <p:cNvPr id="4" name="Footer Placeholder 3">
            <a:extLst>
              <a:ext uri="{FF2B5EF4-FFF2-40B4-BE49-F238E27FC236}">
                <a16:creationId xmlns:a16="http://schemas.microsoft.com/office/drawing/2014/main" id="{1701EEDA-16A3-4168-856D-22F9130E69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564504B-8444-43E8-803D-8531439327EB}"/>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2053216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53E4F9-0C7F-47D2-9376-9816870CB037}"/>
              </a:ext>
            </a:extLst>
          </p:cNvPr>
          <p:cNvSpPr>
            <a:spLocks noGrp="1"/>
          </p:cNvSpPr>
          <p:nvPr>
            <p:ph type="dt" sz="half" idx="10"/>
          </p:nvPr>
        </p:nvSpPr>
        <p:spPr/>
        <p:txBody>
          <a:bodyPr/>
          <a:lstStyle/>
          <a:p>
            <a:fld id="{6ED7E2C8-526D-4991-B9D9-B3AC8BF25C00}" type="datetimeFigureOut">
              <a:rPr lang="en-US" smtClean="0"/>
              <a:t>12/1/24</a:t>
            </a:fld>
            <a:endParaRPr lang="en-US"/>
          </a:p>
        </p:txBody>
      </p:sp>
      <p:sp>
        <p:nvSpPr>
          <p:cNvPr id="3" name="Footer Placeholder 2">
            <a:extLst>
              <a:ext uri="{FF2B5EF4-FFF2-40B4-BE49-F238E27FC236}">
                <a16:creationId xmlns:a16="http://schemas.microsoft.com/office/drawing/2014/main" id="{7646B70C-6595-46B6-AC91-09166EA0BD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F870A7-DAAF-4B16-B9FB-7BD1AA251FD2}"/>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3741514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09CE9-1961-4A39-9396-42ED54029F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BBA7E52-974E-4581-B1AA-A49ECF3714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4EC240-EBA5-4B92-B250-C6CD3B54D0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A40242-9941-4106-98F7-DC26728560CF}"/>
              </a:ext>
            </a:extLst>
          </p:cNvPr>
          <p:cNvSpPr>
            <a:spLocks noGrp="1"/>
          </p:cNvSpPr>
          <p:nvPr>
            <p:ph type="dt" sz="half" idx="10"/>
          </p:nvPr>
        </p:nvSpPr>
        <p:spPr/>
        <p:txBody>
          <a:bodyPr/>
          <a:lstStyle/>
          <a:p>
            <a:fld id="{6ED7E2C8-526D-4991-B9D9-B3AC8BF25C00}" type="datetimeFigureOut">
              <a:rPr lang="en-US" smtClean="0"/>
              <a:t>12/1/24</a:t>
            </a:fld>
            <a:endParaRPr lang="en-US"/>
          </a:p>
        </p:txBody>
      </p:sp>
      <p:sp>
        <p:nvSpPr>
          <p:cNvPr id="6" name="Footer Placeholder 5">
            <a:extLst>
              <a:ext uri="{FF2B5EF4-FFF2-40B4-BE49-F238E27FC236}">
                <a16:creationId xmlns:a16="http://schemas.microsoft.com/office/drawing/2014/main" id="{AE4CA0E9-569E-4366-9837-90301F38FC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670116-C2E8-4DA3-A9E5-FDDF5BD46956}"/>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1908645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B7EE1-AAA8-46A5-BB17-C171FE980A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CF6A3E-9A8D-40FB-B373-ECC330EB83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357552-AC00-4CC7-8D0F-0B6DB3D259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5DC279-4521-406A-A70C-DDEA44CB99B8}"/>
              </a:ext>
            </a:extLst>
          </p:cNvPr>
          <p:cNvSpPr>
            <a:spLocks noGrp="1"/>
          </p:cNvSpPr>
          <p:nvPr>
            <p:ph type="dt" sz="half" idx="10"/>
          </p:nvPr>
        </p:nvSpPr>
        <p:spPr/>
        <p:txBody>
          <a:bodyPr/>
          <a:lstStyle/>
          <a:p>
            <a:fld id="{6ED7E2C8-526D-4991-B9D9-B3AC8BF25C00}" type="datetimeFigureOut">
              <a:rPr lang="en-US" smtClean="0"/>
              <a:t>12/1/24</a:t>
            </a:fld>
            <a:endParaRPr lang="en-US"/>
          </a:p>
        </p:txBody>
      </p:sp>
      <p:sp>
        <p:nvSpPr>
          <p:cNvPr id="6" name="Footer Placeholder 5">
            <a:extLst>
              <a:ext uri="{FF2B5EF4-FFF2-40B4-BE49-F238E27FC236}">
                <a16:creationId xmlns:a16="http://schemas.microsoft.com/office/drawing/2014/main" id="{C22F755D-CAA5-458C-AA58-80D60B9EC3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2CD352-9F04-4303-BA93-A95675665A78}"/>
              </a:ext>
            </a:extLst>
          </p:cNvPr>
          <p:cNvSpPr>
            <a:spLocks noGrp="1"/>
          </p:cNvSpPr>
          <p:nvPr>
            <p:ph type="sldNum" sz="quarter" idx="12"/>
          </p:nvPr>
        </p:nvSpPr>
        <p:spPr/>
        <p:txBody>
          <a:bodyPr/>
          <a:lstStyle/>
          <a:p>
            <a:fld id="{BC34F05C-E871-48AE-8F60-B680D36D2996}" type="slidenum">
              <a:rPr lang="en-US" smtClean="0"/>
              <a:t>‹#›</a:t>
            </a:fld>
            <a:endParaRPr lang="en-US"/>
          </a:p>
        </p:txBody>
      </p:sp>
    </p:spTree>
    <p:extLst>
      <p:ext uri="{BB962C8B-B14F-4D97-AF65-F5344CB8AC3E}">
        <p14:creationId xmlns:p14="http://schemas.microsoft.com/office/powerpoint/2010/main" val="1307535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255222-63AA-4A02-B313-5382319AEA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5B4DF97-2B7A-4C85-915A-49920E151D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B39A2-3206-403B-9F75-C731E436C8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Avenir Next" panose="020B0503020202020204" pitchFamily="34" charset="0"/>
              </a:defRPr>
            </a:lvl1pPr>
          </a:lstStyle>
          <a:p>
            <a:fld id="{6ED7E2C8-526D-4991-B9D9-B3AC8BF25C00}" type="datetimeFigureOut">
              <a:rPr lang="en-US" smtClean="0"/>
              <a:pPr/>
              <a:t>12/1/24</a:t>
            </a:fld>
            <a:endParaRPr lang="en-US" dirty="0"/>
          </a:p>
        </p:txBody>
      </p:sp>
      <p:sp>
        <p:nvSpPr>
          <p:cNvPr id="5" name="Footer Placeholder 4">
            <a:extLst>
              <a:ext uri="{FF2B5EF4-FFF2-40B4-BE49-F238E27FC236}">
                <a16:creationId xmlns:a16="http://schemas.microsoft.com/office/drawing/2014/main" id="{DEF5BCA1-20AB-44A3-94E9-D60860AEB2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Avenir Next" panose="020B0503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E914C04C-EF00-426E-AC1F-4F2102125A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Avenir Next" panose="020B0503020202020204" pitchFamily="34" charset="0"/>
              </a:defRPr>
            </a:lvl1pPr>
          </a:lstStyle>
          <a:p>
            <a:fld id="{BC34F05C-E871-48AE-8F60-B680D36D2996}" type="slidenum">
              <a:rPr lang="en-US" smtClean="0"/>
              <a:pPr/>
              <a:t>‹#›</a:t>
            </a:fld>
            <a:endParaRPr lang="en-US" dirty="0"/>
          </a:p>
        </p:txBody>
      </p:sp>
    </p:spTree>
    <p:extLst>
      <p:ext uri="{BB962C8B-B14F-4D97-AF65-F5344CB8AC3E}">
        <p14:creationId xmlns:p14="http://schemas.microsoft.com/office/powerpoint/2010/main" val="36827295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9"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B6D9B-3C7C-4740-B521-0A4AB9001D75}"/>
              </a:ext>
            </a:extLst>
          </p:cNvPr>
          <p:cNvSpPr>
            <a:spLocks noGrp="1"/>
          </p:cNvSpPr>
          <p:nvPr>
            <p:ph type="ctrTitle"/>
          </p:nvPr>
        </p:nvSpPr>
        <p:spPr/>
        <p:txBody>
          <a:bodyPr>
            <a:normAutofit/>
          </a:bodyPr>
          <a:lstStyle/>
          <a:p>
            <a:r>
              <a:rPr lang="en-US" dirty="0">
                <a:latin typeface="Avenir Next" panose="020B0503020202020204" pitchFamily="34" charset="0"/>
              </a:rPr>
              <a:t>Predicting Problematic Internet Use</a:t>
            </a:r>
          </a:p>
        </p:txBody>
      </p:sp>
      <p:sp>
        <p:nvSpPr>
          <p:cNvPr id="3" name="Subtitle 2">
            <a:extLst>
              <a:ext uri="{FF2B5EF4-FFF2-40B4-BE49-F238E27FC236}">
                <a16:creationId xmlns:a16="http://schemas.microsoft.com/office/drawing/2014/main" id="{DD9821A6-ED6E-8415-6E4A-E0340E3139BD}"/>
              </a:ext>
            </a:extLst>
          </p:cNvPr>
          <p:cNvSpPr>
            <a:spLocks noGrp="1"/>
          </p:cNvSpPr>
          <p:nvPr>
            <p:ph type="subTitle" idx="1"/>
          </p:nvPr>
        </p:nvSpPr>
        <p:spPr>
          <a:xfrm>
            <a:off x="1524000" y="3889420"/>
            <a:ext cx="9144000" cy="1368380"/>
          </a:xfrm>
        </p:spPr>
        <p:txBody>
          <a:bodyPr/>
          <a:lstStyle/>
          <a:p>
            <a:r>
              <a:rPr lang="en-US" dirty="0"/>
              <a:t>Aaron Weinberg</a:t>
            </a:r>
          </a:p>
          <a:p>
            <a:r>
              <a:rPr lang="en-US" dirty="0"/>
              <a:t>Emilie Wiesner</a:t>
            </a:r>
          </a:p>
          <a:p>
            <a:r>
              <a:rPr lang="en-US" dirty="0"/>
              <a:t>Dan Visscher</a:t>
            </a:r>
          </a:p>
        </p:txBody>
      </p:sp>
    </p:spTree>
    <p:extLst>
      <p:ext uri="{BB962C8B-B14F-4D97-AF65-F5344CB8AC3E}">
        <p14:creationId xmlns:p14="http://schemas.microsoft.com/office/powerpoint/2010/main" val="719536342"/>
      </p:ext>
    </p:extLst>
  </p:cSld>
  <p:clrMapOvr>
    <a:masterClrMapping/>
  </p:clrMapOvr>
  <mc:AlternateContent xmlns:mc="http://schemas.openxmlformats.org/markup-compatibility/2006" xmlns:p14="http://schemas.microsoft.com/office/powerpoint/2010/main">
    <mc:Choice Requires="p14">
      <p:transition spd="slow" p14:dur="2000" advTm="10601"/>
    </mc:Choice>
    <mc:Fallback xmlns="">
      <p:transition spd="slow" advTm="10601"/>
    </mc:Fallback>
  </mc:AlternateContent>
  <p:extLst>
    <p:ext uri="{E180D4A7-C9FB-4DFB-919C-405C955672EB}">
      <p14:showEvtLst xmlns:p14="http://schemas.microsoft.com/office/powerpoint/2010/main">
        <p14:playEvt time="14" objId="4"/>
        <p14:stopEvt time="10302" objId="4"/>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D78391-B953-DE91-464C-2FE6752114FC}"/>
            </a:ext>
          </a:extLst>
        </p:cNvPr>
        <p:cNvGrpSpPr/>
        <p:nvPr/>
      </p:nvGrpSpPr>
      <p:grpSpPr>
        <a:xfrm>
          <a:off x="0" y="0"/>
          <a:ext cx="0" cy="0"/>
          <a:chOff x="0" y="0"/>
          <a:chExt cx="0" cy="0"/>
        </a:xfrm>
      </p:grpSpPr>
      <p:sp>
        <p:nvSpPr>
          <p:cNvPr id="13" name="Rounded Rectangle 12">
            <a:extLst>
              <a:ext uri="{FF2B5EF4-FFF2-40B4-BE49-F238E27FC236}">
                <a16:creationId xmlns:a16="http://schemas.microsoft.com/office/drawing/2014/main" id="{BA56471B-8322-24FD-4F00-197D7CC6A68C}"/>
              </a:ext>
            </a:extLst>
          </p:cNvPr>
          <p:cNvSpPr/>
          <p:nvPr/>
        </p:nvSpPr>
        <p:spPr>
          <a:xfrm>
            <a:off x="8974672" y="128953"/>
            <a:ext cx="2796656" cy="4442633"/>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BIA</a:t>
            </a:r>
          </a:p>
          <a:p>
            <a:pPr algn="ctr"/>
            <a:r>
              <a:rPr lang="en-US" i="1" dirty="0">
                <a:solidFill>
                  <a:schemeClr val="tx1"/>
                </a:solidFill>
                <a:latin typeface="Avenir Next" panose="020B0503020202020204" pitchFamily="34" charset="0"/>
              </a:rPr>
              <a:t>Bone Mineral Content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Basal Metabolic Rate</a:t>
            </a:r>
          </a:p>
          <a:p>
            <a:pPr algn="ctr"/>
            <a:r>
              <a:rPr lang="en-US" i="1" dirty="0">
                <a:solidFill>
                  <a:schemeClr val="tx1"/>
                </a:solidFill>
                <a:latin typeface="Avenir Next" panose="020B0503020202020204" pitchFamily="34" charset="0"/>
              </a:rPr>
              <a:t>Daily Energy Exp.</a:t>
            </a:r>
          </a:p>
          <a:p>
            <a:pPr algn="ctr"/>
            <a:r>
              <a:rPr lang="en-US" i="1" dirty="0">
                <a:solidFill>
                  <a:schemeClr val="tx1"/>
                </a:solidFill>
                <a:latin typeface="Avenir Next" panose="020B0503020202020204" pitchFamily="34" charset="0"/>
              </a:rPr>
              <a:t>Extracellular Water</a:t>
            </a:r>
          </a:p>
          <a:p>
            <a:pPr algn="ctr"/>
            <a:r>
              <a:rPr lang="en-US" i="1" dirty="0">
                <a:solidFill>
                  <a:schemeClr val="tx1"/>
                </a:solidFill>
                <a:latin typeface="Avenir Next" panose="020B0503020202020204" pitchFamily="34" charset="0"/>
              </a:rPr>
              <a:t>Fat Free Mass</a:t>
            </a:r>
          </a:p>
          <a:p>
            <a:pPr algn="ctr"/>
            <a:r>
              <a:rPr lang="en-US" i="1" dirty="0">
                <a:solidFill>
                  <a:schemeClr val="tx1"/>
                </a:solidFill>
                <a:latin typeface="Avenir Next" panose="020B0503020202020204" pitchFamily="34" charset="0"/>
              </a:rPr>
              <a:t>FFM Index</a:t>
            </a:r>
          </a:p>
          <a:p>
            <a:pPr algn="ctr"/>
            <a:r>
              <a:rPr lang="en-US" i="1" dirty="0">
                <a:solidFill>
                  <a:schemeClr val="tx1"/>
                </a:solidFill>
                <a:latin typeface="Avenir Next" panose="020B0503020202020204" pitchFamily="34" charset="0"/>
              </a:rPr>
              <a:t>Fat Mass Index</a:t>
            </a:r>
          </a:p>
          <a:p>
            <a:pPr algn="ctr"/>
            <a:r>
              <a:rPr lang="en-US" i="1" dirty="0">
                <a:solidFill>
                  <a:schemeClr val="tx1"/>
                </a:solidFill>
                <a:latin typeface="Avenir Next" panose="020B0503020202020204" pitchFamily="34" charset="0"/>
              </a:rPr>
              <a:t>Body Fat Percentage</a:t>
            </a:r>
          </a:p>
          <a:p>
            <a:pPr algn="ctr"/>
            <a:r>
              <a:rPr lang="en-US" i="1" dirty="0">
                <a:solidFill>
                  <a:schemeClr val="tx1"/>
                </a:solidFill>
                <a:latin typeface="Avenir Next" panose="020B0503020202020204" pitchFamily="34" charset="0"/>
              </a:rPr>
              <a:t>Body Frame</a:t>
            </a:r>
          </a:p>
          <a:p>
            <a:pPr algn="ctr"/>
            <a:r>
              <a:rPr lang="en-US" i="1" dirty="0">
                <a:solidFill>
                  <a:schemeClr val="tx1"/>
                </a:solidFill>
                <a:latin typeface="Avenir Next" panose="020B0503020202020204" pitchFamily="34" charset="0"/>
              </a:rPr>
              <a:t>Intracellular Water</a:t>
            </a:r>
          </a:p>
          <a:p>
            <a:pPr algn="ctr"/>
            <a:r>
              <a:rPr lang="en-US" i="1" dirty="0">
                <a:solidFill>
                  <a:schemeClr val="tx1"/>
                </a:solidFill>
                <a:latin typeface="Avenir Next" panose="020B0503020202020204" pitchFamily="34" charset="0"/>
              </a:rPr>
              <a:t>Lean Dry Mass</a:t>
            </a:r>
          </a:p>
          <a:p>
            <a:pPr algn="ctr"/>
            <a:r>
              <a:rPr lang="en-US" i="1" dirty="0">
                <a:solidFill>
                  <a:schemeClr val="tx1"/>
                </a:solidFill>
                <a:latin typeface="Avenir Next" panose="020B0503020202020204" pitchFamily="34" charset="0"/>
              </a:rPr>
              <a:t>Lean Soft Tissue</a:t>
            </a:r>
          </a:p>
          <a:p>
            <a:pPr algn="ctr"/>
            <a:r>
              <a:rPr lang="en-US" i="1" dirty="0">
                <a:solidFill>
                  <a:schemeClr val="tx1"/>
                </a:solidFill>
                <a:latin typeface="Avenir Next" panose="020B0503020202020204" pitchFamily="34" charset="0"/>
              </a:rPr>
              <a:t>Skeletal Muscle Mass</a:t>
            </a:r>
          </a:p>
          <a:p>
            <a:pPr algn="ctr"/>
            <a:r>
              <a:rPr lang="en-US" i="1" dirty="0">
                <a:solidFill>
                  <a:schemeClr val="tx1"/>
                </a:solidFill>
                <a:latin typeface="Avenir Next" panose="020B0503020202020204" pitchFamily="34" charset="0"/>
              </a:rPr>
              <a:t>Total Body Water</a:t>
            </a:r>
          </a:p>
        </p:txBody>
      </p:sp>
      <p:sp>
        <p:nvSpPr>
          <p:cNvPr id="12" name="Rounded Rectangle 11">
            <a:extLst>
              <a:ext uri="{FF2B5EF4-FFF2-40B4-BE49-F238E27FC236}">
                <a16:creationId xmlns:a16="http://schemas.microsoft.com/office/drawing/2014/main" id="{4AD08BA2-E7E4-05E4-8609-D37BD89C689A}"/>
              </a:ext>
            </a:extLst>
          </p:cNvPr>
          <p:cNvSpPr/>
          <p:nvPr/>
        </p:nvSpPr>
        <p:spPr>
          <a:xfrm>
            <a:off x="3231254" y="4889004"/>
            <a:ext cx="2088108" cy="82008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PAQ MVPA Zone</a:t>
            </a:r>
            <a:endParaRPr lang="en-US" i="1" dirty="0">
              <a:solidFill>
                <a:schemeClr val="tx1"/>
              </a:solidFill>
              <a:latin typeface="Avenir Next" panose="020B0503020202020204" pitchFamily="34" charset="0"/>
            </a:endParaRPr>
          </a:p>
        </p:txBody>
      </p:sp>
      <p:sp>
        <p:nvSpPr>
          <p:cNvPr id="4" name="Title 1">
            <a:extLst>
              <a:ext uri="{FF2B5EF4-FFF2-40B4-BE49-F238E27FC236}">
                <a16:creationId xmlns:a16="http://schemas.microsoft.com/office/drawing/2014/main" id="{ABC98E4F-24C1-0B18-3A6B-7670C73074DF}"/>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Predictor Variables</a:t>
            </a:r>
          </a:p>
        </p:txBody>
      </p:sp>
      <p:sp>
        <p:nvSpPr>
          <p:cNvPr id="2" name="Rounded Rectangle 1">
            <a:extLst>
              <a:ext uri="{FF2B5EF4-FFF2-40B4-BE49-F238E27FC236}">
                <a16:creationId xmlns:a16="http://schemas.microsoft.com/office/drawing/2014/main" id="{AC5A2EF3-226E-09CE-C989-522ABA005781}"/>
              </a:ext>
            </a:extLst>
          </p:cNvPr>
          <p:cNvSpPr/>
          <p:nvPr/>
        </p:nvSpPr>
        <p:spPr>
          <a:xfrm>
            <a:off x="491895" y="116745"/>
            <a:ext cx="2088108" cy="928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Demographics</a:t>
            </a:r>
          </a:p>
          <a:p>
            <a:pPr algn="ctr"/>
            <a:r>
              <a:rPr lang="en-US" i="1" dirty="0">
                <a:solidFill>
                  <a:schemeClr val="tx1"/>
                </a:solidFill>
                <a:latin typeface="Avenir Next" panose="020B0503020202020204" pitchFamily="34" charset="0"/>
              </a:rPr>
              <a:t>Age</a:t>
            </a:r>
          </a:p>
          <a:p>
            <a:pPr algn="ctr"/>
            <a:r>
              <a:rPr lang="en-US" i="1" dirty="0">
                <a:solidFill>
                  <a:schemeClr val="tx1"/>
                </a:solidFill>
                <a:latin typeface="Avenir Next" panose="020B0503020202020204" pitchFamily="34" charset="0"/>
              </a:rPr>
              <a:t>Sex</a:t>
            </a:r>
          </a:p>
        </p:txBody>
      </p:sp>
      <p:sp>
        <p:nvSpPr>
          <p:cNvPr id="5" name="Rounded Rectangle 4">
            <a:extLst>
              <a:ext uri="{FF2B5EF4-FFF2-40B4-BE49-F238E27FC236}">
                <a16:creationId xmlns:a16="http://schemas.microsoft.com/office/drawing/2014/main" id="{D89B4A1C-D828-8B1A-8CC5-9909C56803AB}"/>
              </a:ext>
            </a:extLst>
          </p:cNvPr>
          <p:cNvSpPr/>
          <p:nvPr/>
        </p:nvSpPr>
        <p:spPr>
          <a:xfrm>
            <a:off x="3221293" y="148686"/>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Internet Use</a:t>
            </a:r>
          </a:p>
          <a:p>
            <a:pPr algn="ctr"/>
            <a:r>
              <a:rPr lang="en-US" i="1" dirty="0">
                <a:solidFill>
                  <a:schemeClr val="tx1"/>
                </a:solidFill>
                <a:latin typeface="Avenir Next" panose="020B0503020202020204" pitchFamily="34" charset="0"/>
              </a:rPr>
              <a:t>Hours per Day</a:t>
            </a:r>
          </a:p>
        </p:txBody>
      </p:sp>
      <p:sp>
        <p:nvSpPr>
          <p:cNvPr id="6" name="Rounded Rectangle 5">
            <a:extLst>
              <a:ext uri="{FF2B5EF4-FFF2-40B4-BE49-F238E27FC236}">
                <a16:creationId xmlns:a16="http://schemas.microsoft.com/office/drawing/2014/main" id="{BC455C48-727D-8D14-EA3C-C8968DC6C5A9}"/>
              </a:ext>
            </a:extLst>
          </p:cNvPr>
          <p:cNvSpPr/>
          <p:nvPr/>
        </p:nvSpPr>
        <p:spPr>
          <a:xfrm>
            <a:off x="3221293" y="1152127"/>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Children's Global Assessment Scale</a:t>
            </a:r>
            <a:endParaRPr lang="en-US" i="1" dirty="0">
              <a:solidFill>
                <a:schemeClr val="tx1"/>
              </a:solidFill>
              <a:latin typeface="Avenir Next" panose="020B0503020202020204" pitchFamily="34" charset="0"/>
            </a:endParaRPr>
          </a:p>
        </p:txBody>
      </p:sp>
      <p:sp>
        <p:nvSpPr>
          <p:cNvPr id="7" name="Rounded Rectangle 6">
            <a:extLst>
              <a:ext uri="{FF2B5EF4-FFF2-40B4-BE49-F238E27FC236}">
                <a16:creationId xmlns:a16="http://schemas.microsoft.com/office/drawing/2014/main" id="{DF1B6FB4-17BF-1087-5183-D579FF581D00}"/>
              </a:ext>
            </a:extLst>
          </p:cNvPr>
          <p:cNvSpPr/>
          <p:nvPr/>
        </p:nvSpPr>
        <p:spPr>
          <a:xfrm>
            <a:off x="3221293" y="3421492"/>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 Activity Questionnaire</a:t>
            </a:r>
            <a:endParaRPr lang="en-US" i="1" dirty="0">
              <a:solidFill>
                <a:schemeClr val="tx1"/>
              </a:solidFill>
              <a:latin typeface="Avenir Next" panose="020B0503020202020204" pitchFamily="34" charset="0"/>
            </a:endParaRPr>
          </a:p>
        </p:txBody>
      </p:sp>
      <p:sp>
        <p:nvSpPr>
          <p:cNvPr id="8" name="Rounded Rectangle 7">
            <a:extLst>
              <a:ext uri="{FF2B5EF4-FFF2-40B4-BE49-F238E27FC236}">
                <a16:creationId xmlns:a16="http://schemas.microsoft.com/office/drawing/2014/main" id="{94F8661B-D95F-B226-9966-94A235CE6275}"/>
              </a:ext>
            </a:extLst>
          </p:cNvPr>
          <p:cNvSpPr/>
          <p:nvPr/>
        </p:nvSpPr>
        <p:spPr>
          <a:xfrm>
            <a:off x="3221293" y="2418052"/>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Sleep Disturbance Scale</a:t>
            </a:r>
            <a:endParaRPr lang="en-US" i="1" dirty="0">
              <a:solidFill>
                <a:schemeClr val="tx1"/>
              </a:solidFill>
              <a:latin typeface="Avenir Next" panose="020B0503020202020204" pitchFamily="34" charset="0"/>
            </a:endParaRPr>
          </a:p>
        </p:txBody>
      </p:sp>
      <p:sp>
        <p:nvSpPr>
          <p:cNvPr id="9" name="Rounded Rectangle 8">
            <a:extLst>
              <a:ext uri="{FF2B5EF4-FFF2-40B4-BE49-F238E27FC236}">
                <a16:creationId xmlns:a16="http://schemas.microsoft.com/office/drawing/2014/main" id="{14DC5256-92F8-B273-3D1B-CE58C9376C7B}"/>
              </a:ext>
            </a:extLst>
          </p:cNvPr>
          <p:cNvSpPr/>
          <p:nvPr/>
        </p:nvSpPr>
        <p:spPr>
          <a:xfrm>
            <a:off x="491895" y="1163060"/>
            <a:ext cx="2088108" cy="22979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a:t>
            </a:r>
          </a:p>
          <a:p>
            <a:pPr algn="ctr"/>
            <a:r>
              <a:rPr lang="en-US" i="1" dirty="0">
                <a:solidFill>
                  <a:schemeClr val="tx1"/>
                </a:solidFill>
                <a:latin typeface="Avenir Next" panose="020B0503020202020204" pitchFamily="34" charset="0"/>
              </a:rPr>
              <a:t>Height</a:t>
            </a:r>
          </a:p>
          <a:p>
            <a:pPr algn="ctr"/>
            <a:r>
              <a:rPr lang="en-US" i="1" dirty="0">
                <a:solidFill>
                  <a:schemeClr val="tx1"/>
                </a:solidFill>
                <a:latin typeface="Avenir Next" panose="020B0503020202020204" pitchFamily="34" charset="0"/>
              </a:rPr>
              <a:t>Weight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Waist</a:t>
            </a:r>
          </a:p>
          <a:p>
            <a:pPr algn="ctr"/>
            <a:r>
              <a:rPr lang="en-US" i="1" dirty="0">
                <a:solidFill>
                  <a:schemeClr val="tx1"/>
                </a:solidFill>
                <a:latin typeface="Avenir Next" panose="020B0503020202020204" pitchFamily="34" charset="0"/>
              </a:rPr>
              <a:t>Systolic BP</a:t>
            </a:r>
          </a:p>
          <a:p>
            <a:pPr algn="ctr"/>
            <a:r>
              <a:rPr lang="en-US" i="1" dirty="0">
                <a:solidFill>
                  <a:schemeClr val="tx1"/>
                </a:solidFill>
                <a:latin typeface="Avenir Next" panose="020B0503020202020204" pitchFamily="34" charset="0"/>
              </a:rPr>
              <a:t>Diastolic BP</a:t>
            </a:r>
          </a:p>
          <a:p>
            <a:pPr algn="ctr"/>
            <a:r>
              <a:rPr lang="en-US" i="1" dirty="0">
                <a:solidFill>
                  <a:schemeClr val="tx1"/>
                </a:solidFill>
                <a:latin typeface="Avenir Next" panose="020B0503020202020204" pitchFamily="34" charset="0"/>
              </a:rPr>
              <a:t>Heart Rate</a:t>
            </a:r>
          </a:p>
        </p:txBody>
      </p:sp>
      <p:sp>
        <p:nvSpPr>
          <p:cNvPr id="10" name="Rounded Rectangle 9">
            <a:extLst>
              <a:ext uri="{FF2B5EF4-FFF2-40B4-BE49-F238E27FC236}">
                <a16:creationId xmlns:a16="http://schemas.microsoft.com/office/drawing/2014/main" id="{D1D184BF-647C-C285-D455-D34C983C2A0E}"/>
              </a:ext>
            </a:extLst>
          </p:cNvPr>
          <p:cNvSpPr/>
          <p:nvPr/>
        </p:nvSpPr>
        <p:spPr>
          <a:xfrm>
            <a:off x="6096000" y="148686"/>
            <a:ext cx="2267234" cy="2956895"/>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a:t>
            </a:r>
          </a:p>
          <a:p>
            <a:pPr algn="ctr"/>
            <a:r>
              <a:rPr lang="en-US" i="1" dirty="0">
                <a:solidFill>
                  <a:schemeClr val="tx1"/>
                </a:solidFill>
                <a:latin typeface="Avenir Next" panose="020B0503020202020204" pitchFamily="34" charset="0"/>
              </a:rPr>
              <a:t>Endurance Time</a:t>
            </a:r>
          </a:p>
          <a:p>
            <a:pPr algn="ctr"/>
            <a:r>
              <a:rPr lang="en-US" i="1" dirty="0">
                <a:solidFill>
                  <a:schemeClr val="tx1"/>
                </a:solidFill>
                <a:latin typeface="Avenir Next" panose="020B0503020202020204" pitchFamily="34" charset="0"/>
              </a:rPr>
              <a:t>Endurance Max</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1" name="Rounded Rectangle 10">
            <a:extLst>
              <a:ext uri="{FF2B5EF4-FFF2-40B4-BE49-F238E27FC236}">
                <a16:creationId xmlns:a16="http://schemas.microsoft.com/office/drawing/2014/main" id="{28CCFA46-1BC1-516E-CC12-CC66DAE2C27C}"/>
              </a:ext>
            </a:extLst>
          </p:cNvPr>
          <p:cNvSpPr/>
          <p:nvPr/>
        </p:nvSpPr>
        <p:spPr>
          <a:xfrm>
            <a:off x="6096000" y="3387875"/>
            <a:ext cx="2267234" cy="2406887"/>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 Zone</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6" name="Down Arrow 15">
            <a:extLst>
              <a:ext uri="{FF2B5EF4-FFF2-40B4-BE49-F238E27FC236}">
                <a16:creationId xmlns:a16="http://schemas.microsoft.com/office/drawing/2014/main" id="{6970374E-C96B-5948-6127-821E07B3FD9B}"/>
              </a:ext>
            </a:extLst>
          </p:cNvPr>
          <p:cNvSpPr/>
          <p:nvPr/>
        </p:nvSpPr>
        <p:spPr>
          <a:xfrm>
            <a:off x="3988993" y="4612022"/>
            <a:ext cx="572630" cy="358870"/>
          </a:xfrm>
          <a:prstGeom prst="downArrow">
            <a:avLst/>
          </a:prstGeom>
          <a:solidFill>
            <a:schemeClr val="accent6">
              <a:lumMod val="60000"/>
              <a:lumOff val="4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1CA54C9B-0786-27A8-4724-32C01E77A690}"/>
              </a:ext>
            </a:extLst>
          </p:cNvPr>
          <p:cNvSpPr/>
          <p:nvPr/>
        </p:nvSpPr>
        <p:spPr>
          <a:xfrm>
            <a:off x="6943302" y="3105581"/>
            <a:ext cx="572630" cy="358870"/>
          </a:xfrm>
          <a:prstGeom prst="downArrow">
            <a:avLst/>
          </a:prstGeom>
          <a:solidFill>
            <a:srgbClr val="D983E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1BF1B1E-404F-EAD3-7EEA-052443182B2C}"/>
              </a:ext>
            </a:extLst>
          </p:cNvPr>
          <p:cNvSpPr/>
          <p:nvPr/>
        </p:nvSpPr>
        <p:spPr>
          <a:xfrm>
            <a:off x="409439" y="0"/>
            <a:ext cx="11587489" cy="5794762"/>
          </a:xfrm>
          <a:prstGeom prst="rect">
            <a:avLst/>
          </a:prstGeom>
          <a:solidFill>
            <a:srgbClr val="FFFFFF">
              <a:alpha val="6666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7491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xit" presetSubtype="10" fill="hold" grpId="0" nodeType="withEffect">
                                  <p:stCondLst>
                                    <p:cond delay="0"/>
                                  </p:stCondLst>
                                  <p:childTnLst>
                                    <p:animEffect transition="out" filter="randombar(horizontal)">
                                      <p:cBhvr>
                                        <p:cTn id="6" dur="3000"/>
                                        <p:tgtEl>
                                          <p:spTgt spid="15"/>
                                        </p:tgtEl>
                                      </p:cBhvr>
                                    </p:animEffect>
                                    <p:set>
                                      <p:cBhvr>
                                        <p:cTn id="7" dur="1" fill="hold">
                                          <p:stCondLst>
                                            <p:cond delay="2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AF526-76DB-C154-D31B-B78F9B161494}"/>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2CAB6B-609C-063A-7DF2-7E7F9DCD4154}"/>
              </a:ext>
            </a:extLst>
          </p:cNvPr>
          <p:cNvSpPr>
            <a:spLocks noGrp="1"/>
          </p:cNvSpPr>
          <p:nvPr>
            <p:ph idx="1"/>
          </p:nvPr>
        </p:nvSpPr>
        <p:spPr>
          <a:xfrm>
            <a:off x="838200" y="386034"/>
            <a:ext cx="10515600" cy="4351338"/>
          </a:xfrm>
        </p:spPr>
        <p:txBody>
          <a:bodyPr>
            <a:normAutofit/>
          </a:bodyPr>
          <a:lstStyle/>
          <a:p>
            <a:pPr marL="457200" lvl="1" indent="0">
              <a:buNone/>
            </a:pPr>
            <a:endParaRPr lang="en-US" dirty="0">
              <a:latin typeface="Avenir Next" panose="020B0503020202020204" pitchFamily="34" charset="0"/>
            </a:endParaRPr>
          </a:p>
          <a:p>
            <a:pPr lvl="1"/>
            <a:r>
              <a:rPr lang="en-US" dirty="0">
                <a:latin typeface="Avenir Next" panose="020B0503020202020204" pitchFamily="34" charset="0"/>
              </a:rPr>
              <a:t>Continuous recording of accelerometer data for a single subject spanning many days.</a:t>
            </a:r>
          </a:p>
        </p:txBody>
      </p:sp>
      <p:sp>
        <p:nvSpPr>
          <p:cNvPr id="4" name="Title 1">
            <a:extLst>
              <a:ext uri="{FF2B5EF4-FFF2-40B4-BE49-F238E27FC236}">
                <a16:creationId xmlns:a16="http://schemas.microsoft.com/office/drawing/2014/main" id="{1A68F9BE-957D-68B7-8DD1-D3E3700D7A66}"/>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Actigraphy</a:t>
            </a:r>
          </a:p>
        </p:txBody>
      </p:sp>
      <p:pic>
        <p:nvPicPr>
          <p:cNvPr id="7" name="Picture 6" descr="A hand with a watch on it&#10;&#10;Description automatically generated">
            <a:extLst>
              <a:ext uri="{FF2B5EF4-FFF2-40B4-BE49-F238E27FC236}">
                <a16:creationId xmlns:a16="http://schemas.microsoft.com/office/drawing/2014/main" id="{89DB853D-2E0E-AACB-6E5B-15EF3ADC4F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11597"/>
            <a:ext cx="5833812" cy="4351338"/>
          </a:xfrm>
          <a:prstGeom prst="rect">
            <a:avLst/>
          </a:prstGeom>
        </p:spPr>
      </p:pic>
      <p:grpSp>
        <p:nvGrpSpPr>
          <p:cNvPr id="19" name="Group 18">
            <a:extLst>
              <a:ext uri="{FF2B5EF4-FFF2-40B4-BE49-F238E27FC236}">
                <a16:creationId xmlns:a16="http://schemas.microsoft.com/office/drawing/2014/main" id="{7189108F-0BF2-BD19-8C79-39CB8DC27E7C}"/>
              </a:ext>
            </a:extLst>
          </p:cNvPr>
          <p:cNvGrpSpPr/>
          <p:nvPr/>
        </p:nvGrpSpPr>
        <p:grpSpPr>
          <a:xfrm>
            <a:off x="7349827" y="2561703"/>
            <a:ext cx="1564068" cy="1782014"/>
            <a:chOff x="6902448" y="2955358"/>
            <a:chExt cx="1564068" cy="1782014"/>
          </a:xfrm>
        </p:grpSpPr>
        <p:cxnSp>
          <p:nvCxnSpPr>
            <p:cNvPr id="9" name="Straight Arrow Connector 8">
              <a:extLst>
                <a:ext uri="{FF2B5EF4-FFF2-40B4-BE49-F238E27FC236}">
                  <a16:creationId xmlns:a16="http://schemas.microsoft.com/office/drawing/2014/main" id="{1DA04084-73DB-3508-2C89-02B6B4F8FD3C}"/>
                </a:ext>
              </a:extLst>
            </p:cNvPr>
            <p:cNvCxnSpPr/>
            <p:nvPr/>
          </p:nvCxnSpPr>
          <p:spPr>
            <a:xfrm flipV="1">
              <a:off x="7597392" y="2955358"/>
              <a:ext cx="0" cy="124471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DCEC093-06A6-D947-A920-BD9E132255D7}"/>
                </a:ext>
              </a:extLst>
            </p:cNvPr>
            <p:cNvCxnSpPr>
              <a:cxnSpLocks/>
            </p:cNvCxnSpPr>
            <p:nvPr/>
          </p:nvCxnSpPr>
          <p:spPr>
            <a:xfrm flipH="1">
              <a:off x="6902448" y="4214495"/>
              <a:ext cx="694944" cy="52287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54BC964-9501-EA47-76BA-F4F9606113AB}"/>
                </a:ext>
              </a:extLst>
            </p:cNvPr>
            <p:cNvCxnSpPr>
              <a:cxnSpLocks/>
            </p:cNvCxnSpPr>
            <p:nvPr/>
          </p:nvCxnSpPr>
          <p:spPr>
            <a:xfrm>
              <a:off x="7597392" y="4214495"/>
              <a:ext cx="869124" cy="26143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7B699125-377D-F621-499A-10B3C9E3DBA0}"/>
                    </a:ext>
                  </a:extLst>
                </p:cNvPr>
                <p:cNvSpPr txBox="1"/>
                <p:nvPr/>
              </p:nvSpPr>
              <p:spPr>
                <a:xfrm>
                  <a:off x="7995460" y="4015409"/>
                  <a:ext cx="366382"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ea typeface="Cambria Math" panose="02040503050406030204" pitchFamily="18" charset="0"/>
                          </a:rPr>
                          <m:t>𝑥</m:t>
                        </m:r>
                      </m:oMath>
                    </m:oMathPara>
                  </a14:m>
                  <a:endParaRPr lang="en-US" dirty="0">
                    <a:latin typeface="Cambria Math" panose="02040503050406030204" pitchFamily="18" charset="0"/>
                    <a:ea typeface="Cambria Math" panose="02040503050406030204" pitchFamily="18" charset="0"/>
                  </a:endParaRPr>
                </a:p>
              </p:txBody>
            </p:sp>
          </mc:Choice>
          <mc:Fallback xmlns="">
            <p:sp>
              <p:nvSpPr>
                <p:cNvPr id="16" name="TextBox 15">
                  <a:extLst>
                    <a:ext uri="{FF2B5EF4-FFF2-40B4-BE49-F238E27FC236}">
                      <a16:creationId xmlns:a16="http://schemas.microsoft.com/office/drawing/2014/main" id="{7B699125-377D-F621-499A-10B3C9E3DBA0}"/>
                    </a:ext>
                  </a:extLst>
                </p:cNvPr>
                <p:cNvSpPr txBox="1">
                  <a:spLocks noRot="1" noChangeAspect="1" noMove="1" noResize="1" noEditPoints="1" noAdjustHandles="1" noChangeArrowheads="1" noChangeShapeType="1" noTextEdit="1"/>
                </p:cNvSpPr>
                <p:nvPr/>
              </p:nvSpPr>
              <p:spPr>
                <a:xfrm>
                  <a:off x="7995460" y="4015409"/>
                  <a:ext cx="366382"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FF0DCDF1-52BC-1453-A48F-99305A469E12}"/>
                    </a:ext>
                  </a:extLst>
                </p:cNvPr>
                <p:cNvSpPr txBox="1"/>
                <p:nvPr/>
              </p:nvSpPr>
              <p:spPr>
                <a:xfrm>
                  <a:off x="6975768" y="4160548"/>
                  <a:ext cx="369781"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ea typeface="Cambria Math" panose="02040503050406030204" pitchFamily="18" charset="0"/>
                          </a:rPr>
                          <m:t>𝑦</m:t>
                        </m:r>
                      </m:oMath>
                    </m:oMathPara>
                  </a14:m>
                  <a:endParaRPr lang="en-US" dirty="0">
                    <a:latin typeface="Cambria Math" panose="02040503050406030204" pitchFamily="18" charset="0"/>
                    <a:ea typeface="Cambria Math" panose="02040503050406030204" pitchFamily="18" charset="0"/>
                  </a:endParaRPr>
                </a:p>
              </p:txBody>
            </p:sp>
          </mc:Choice>
          <mc:Fallback xmlns="">
            <p:sp>
              <p:nvSpPr>
                <p:cNvPr id="17" name="TextBox 16">
                  <a:extLst>
                    <a:ext uri="{FF2B5EF4-FFF2-40B4-BE49-F238E27FC236}">
                      <a16:creationId xmlns:a16="http://schemas.microsoft.com/office/drawing/2014/main" id="{FF0DCDF1-52BC-1453-A48F-99305A469E12}"/>
                    </a:ext>
                  </a:extLst>
                </p:cNvPr>
                <p:cNvSpPr txBox="1">
                  <a:spLocks noRot="1" noChangeAspect="1" noMove="1" noResize="1" noEditPoints="1" noAdjustHandles="1" noChangeArrowheads="1" noChangeShapeType="1" noTextEdit="1"/>
                </p:cNvSpPr>
                <p:nvPr/>
              </p:nvSpPr>
              <p:spPr>
                <a:xfrm>
                  <a:off x="6975768" y="4160548"/>
                  <a:ext cx="369781" cy="369332"/>
                </a:xfrm>
                <a:prstGeom prst="rect">
                  <a:avLst/>
                </a:prstGeom>
                <a:blipFill>
                  <a:blip r:embed="rId6"/>
                  <a:stretch>
                    <a:fillRect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68494797-144D-6899-B74D-C65618D8C7CE}"/>
                    </a:ext>
                  </a:extLst>
                </p:cNvPr>
                <p:cNvSpPr txBox="1"/>
                <p:nvPr/>
              </p:nvSpPr>
              <p:spPr>
                <a:xfrm>
                  <a:off x="7647988" y="3393050"/>
                  <a:ext cx="296876"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ea typeface="Cambria Math" panose="02040503050406030204" pitchFamily="18" charset="0"/>
                          </a:rPr>
                          <m:t>𝑧</m:t>
                        </m:r>
                      </m:oMath>
                    </m:oMathPara>
                  </a14:m>
                  <a:endParaRPr lang="en-US" dirty="0">
                    <a:latin typeface="Cambria Math" panose="02040503050406030204" pitchFamily="18" charset="0"/>
                    <a:ea typeface="Cambria Math" panose="02040503050406030204" pitchFamily="18" charset="0"/>
                  </a:endParaRPr>
                </a:p>
              </p:txBody>
            </p:sp>
          </mc:Choice>
          <mc:Fallback xmlns="">
            <p:sp>
              <p:nvSpPr>
                <p:cNvPr id="18" name="TextBox 17">
                  <a:extLst>
                    <a:ext uri="{FF2B5EF4-FFF2-40B4-BE49-F238E27FC236}">
                      <a16:creationId xmlns:a16="http://schemas.microsoft.com/office/drawing/2014/main" id="{68494797-144D-6899-B74D-C65618D8C7CE}"/>
                    </a:ext>
                  </a:extLst>
                </p:cNvPr>
                <p:cNvSpPr txBox="1">
                  <a:spLocks noRot="1" noChangeAspect="1" noMove="1" noResize="1" noEditPoints="1" noAdjustHandles="1" noChangeArrowheads="1" noChangeShapeType="1" noTextEdit="1"/>
                </p:cNvSpPr>
                <p:nvPr/>
              </p:nvSpPr>
              <p:spPr>
                <a:xfrm>
                  <a:off x="7647988" y="3393050"/>
                  <a:ext cx="296876" cy="369332"/>
                </a:xfrm>
                <a:prstGeom prst="rect">
                  <a:avLst/>
                </a:prstGeom>
                <a:blipFill>
                  <a:blip r:embed="rId7"/>
                  <a:stretch>
                    <a:fillRect/>
                  </a:stretch>
                </a:blipFill>
              </p:spPr>
              <p:txBody>
                <a:bodyPr/>
                <a:lstStyle/>
                <a:p>
                  <a:r>
                    <a:rPr lang="en-US">
                      <a:noFill/>
                    </a:rPr>
                    <a:t> </a:t>
                  </a:r>
                </a:p>
              </p:txBody>
            </p:sp>
          </mc:Fallback>
        </mc:AlternateContent>
      </p:grpSp>
      <p:grpSp>
        <p:nvGrpSpPr>
          <p:cNvPr id="26" name="Group 25">
            <a:extLst>
              <a:ext uri="{FF2B5EF4-FFF2-40B4-BE49-F238E27FC236}">
                <a16:creationId xmlns:a16="http://schemas.microsoft.com/office/drawing/2014/main" id="{EF9CDB57-F3F4-F99B-DEC9-A364C708F765}"/>
              </a:ext>
            </a:extLst>
          </p:cNvPr>
          <p:cNvGrpSpPr/>
          <p:nvPr/>
        </p:nvGrpSpPr>
        <p:grpSpPr>
          <a:xfrm>
            <a:off x="9595383" y="3184061"/>
            <a:ext cx="1527976" cy="805543"/>
            <a:chOff x="9156191" y="3577716"/>
            <a:chExt cx="1527976" cy="805543"/>
          </a:xfrm>
        </p:grpSpPr>
        <p:cxnSp>
          <p:nvCxnSpPr>
            <p:cNvPr id="21" name="Straight Arrow Connector 20">
              <a:extLst>
                <a:ext uri="{FF2B5EF4-FFF2-40B4-BE49-F238E27FC236}">
                  <a16:creationId xmlns:a16="http://schemas.microsoft.com/office/drawing/2014/main" id="{F653E9DA-DF8C-ADAF-4332-AF24A20C02C6}"/>
                </a:ext>
              </a:extLst>
            </p:cNvPr>
            <p:cNvCxnSpPr/>
            <p:nvPr/>
          </p:nvCxnSpPr>
          <p:spPr>
            <a:xfrm flipV="1">
              <a:off x="9156192" y="3577716"/>
              <a:ext cx="1527975" cy="76749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28ACBB74-432B-DBB4-BF33-3FF939A28C8D}"/>
                </a:ext>
              </a:extLst>
            </p:cNvPr>
            <p:cNvCxnSpPr>
              <a:cxnSpLocks/>
            </p:cNvCxnSpPr>
            <p:nvPr/>
          </p:nvCxnSpPr>
          <p:spPr>
            <a:xfrm>
              <a:off x="9156191" y="4357406"/>
              <a:ext cx="1517390" cy="0"/>
            </a:xfrm>
            <a:prstGeom prst="straightConnector1">
              <a:avLst/>
            </a:prstGeom>
            <a:ln w="28575">
              <a:solidFill>
                <a:schemeClr val="tx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D9C219F8-7026-1D73-8B38-1C7D46972A63}"/>
                    </a:ext>
                  </a:extLst>
                </p:cNvPr>
                <p:cNvSpPr txBox="1"/>
                <p:nvPr/>
              </p:nvSpPr>
              <p:spPr>
                <a:xfrm>
                  <a:off x="9613282" y="4013927"/>
                  <a:ext cx="372538"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dirty="0" smtClean="0">
                            <a:latin typeface="Cambria Math" panose="02040503050406030204" pitchFamily="18" charset="0"/>
                            <a:ea typeface="Cambria Math" panose="02040503050406030204" pitchFamily="18" charset="0"/>
                          </a:rPr>
                          <m:t>𝜃</m:t>
                        </m:r>
                      </m:oMath>
                    </m:oMathPara>
                  </a14:m>
                  <a:endParaRPr lang="en-US" dirty="0">
                    <a:latin typeface="Cambria Math" panose="02040503050406030204" pitchFamily="18" charset="0"/>
                    <a:ea typeface="Cambria Math" panose="02040503050406030204" pitchFamily="18" charset="0"/>
                  </a:endParaRPr>
                </a:p>
              </p:txBody>
            </p:sp>
          </mc:Choice>
          <mc:Fallback xmlns="">
            <p:sp>
              <p:nvSpPr>
                <p:cNvPr id="25" name="TextBox 24">
                  <a:extLst>
                    <a:ext uri="{FF2B5EF4-FFF2-40B4-BE49-F238E27FC236}">
                      <a16:creationId xmlns:a16="http://schemas.microsoft.com/office/drawing/2014/main" id="{D9C219F8-7026-1D73-8B38-1C7D46972A63}"/>
                    </a:ext>
                  </a:extLst>
                </p:cNvPr>
                <p:cNvSpPr txBox="1">
                  <a:spLocks noRot="1" noChangeAspect="1" noMove="1" noResize="1" noEditPoints="1" noAdjustHandles="1" noChangeArrowheads="1" noChangeShapeType="1" noTextEdit="1"/>
                </p:cNvSpPr>
                <p:nvPr/>
              </p:nvSpPr>
              <p:spPr>
                <a:xfrm>
                  <a:off x="9613282" y="4013927"/>
                  <a:ext cx="372538" cy="369332"/>
                </a:xfrm>
                <a:prstGeom prst="rect">
                  <a:avLst/>
                </a:prstGeom>
                <a:blipFill>
                  <a:blip r:embed="rId8"/>
                  <a:stretch>
                    <a:fillRect/>
                  </a:stretch>
                </a:blipFill>
              </p:spPr>
              <p:txBody>
                <a:bodyPr/>
                <a:lstStyle/>
                <a:p>
                  <a:r>
                    <a:rPr lang="en-US">
                      <a:noFill/>
                    </a:rPr>
                    <a:t> </a:t>
                  </a:r>
                </a:p>
              </p:txBody>
            </p:sp>
          </mc:Fallback>
        </mc:AlternateContent>
      </p:grpSp>
      <p:sp>
        <p:nvSpPr>
          <p:cNvPr id="27" name="Right Arrow 26">
            <a:extLst>
              <a:ext uri="{FF2B5EF4-FFF2-40B4-BE49-F238E27FC236}">
                <a16:creationId xmlns:a16="http://schemas.microsoft.com/office/drawing/2014/main" id="{2B52B856-9B31-5AE1-08DB-E0196756FB76}"/>
              </a:ext>
            </a:extLst>
          </p:cNvPr>
          <p:cNvSpPr/>
          <p:nvPr/>
        </p:nvSpPr>
        <p:spPr>
          <a:xfrm>
            <a:off x="5571729" y="3429000"/>
            <a:ext cx="1348573" cy="458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34AFE3C2-FF90-0AE3-0A3E-6766C372FB1D}"/>
              </a:ext>
            </a:extLst>
          </p:cNvPr>
          <p:cNvSpPr txBox="1"/>
          <p:nvPr/>
        </p:nvSpPr>
        <p:spPr>
          <a:xfrm>
            <a:off x="7638352" y="4838385"/>
            <a:ext cx="1023037" cy="461665"/>
          </a:xfrm>
          <a:prstGeom prst="rect">
            <a:avLst/>
          </a:prstGeom>
          <a:noFill/>
        </p:spPr>
        <p:txBody>
          <a:bodyPr wrap="none" rtlCol="0">
            <a:spAutoFit/>
          </a:bodyPr>
          <a:lstStyle/>
          <a:p>
            <a:r>
              <a:rPr lang="en-US" sz="2400" dirty="0">
                <a:latin typeface="Cambria Math" panose="02040503050406030204" pitchFamily="18" charset="0"/>
                <a:ea typeface="Cambria Math" panose="02040503050406030204" pitchFamily="18" charset="0"/>
              </a:rPr>
              <a:t>ENMO</a:t>
            </a:r>
          </a:p>
        </p:txBody>
      </p:sp>
      <p:sp>
        <p:nvSpPr>
          <p:cNvPr id="29" name="Right Arrow 28">
            <a:extLst>
              <a:ext uri="{FF2B5EF4-FFF2-40B4-BE49-F238E27FC236}">
                <a16:creationId xmlns:a16="http://schemas.microsoft.com/office/drawing/2014/main" id="{83E211C9-18AA-A1A0-BB16-BF037E8226CB}"/>
              </a:ext>
            </a:extLst>
          </p:cNvPr>
          <p:cNvSpPr/>
          <p:nvPr/>
        </p:nvSpPr>
        <p:spPr>
          <a:xfrm rot="5400000">
            <a:off x="7764520" y="4262120"/>
            <a:ext cx="692356" cy="45826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Left Brace 29">
            <a:extLst>
              <a:ext uri="{FF2B5EF4-FFF2-40B4-BE49-F238E27FC236}">
                <a16:creationId xmlns:a16="http://schemas.microsoft.com/office/drawing/2014/main" id="{FB736DEF-BEB7-8BBF-B6FF-C450EA82585E}"/>
              </a:ext>
            </a:extLst>
          </p:cNvPr>
          <p:cNvSpPr/>
          <p:nvPr/>
        </p:nvSpPr>
        <p:spPr>
          <a:xfrm rot="16200000">
            <a:off x="9197628" y="3783489"/>
            <a:ext cx="353568" cy="349789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TextBox 31">
            <a:extLst>
              <a:ext uri="{FF2B5EF4-FFF2-40B4-BE49-F238E27FC236}">
                <a16:creationId xmlns:a16="http://schemas.microsoft.com/office/drawing/2014/main" id="{4656E331-8D53-9132-3E4C-DF3BDEBA7C54}"/>
              </a:ext>
            </a:extLst>
          </p:cNvPr>
          <p:cNvSpPr txBox="1"/>
          <p:nvPr/>
        </p:nvSpPr>
        <p:spPr>
          <a:xfrm>
            <a:off x="8677399" y="5259444"/>
            <a:ext cx="1359668" cy="307777"/>
          </a:xfrm>
          <a:prstGeom prst="rect">
            <a:avLst/>
          </a:prstGeom>
          <a:noFill/>
        </p:spPr>
        <p:txBody>
          <a:bodyPr wrap="none" rtlCol="0">
            <a:spAutoFit/>
          </a:bodyPr>
          <a:lstStyle/>
          <a:p>
            <a:r>
              <a:rPr lang="en-US" sz="1400" dirty="0">
                <a:latin typeface="Cambria Math" panose="02040503050406030204" pitchFamily="18" charset="0"/>
                <a:ea typeface="Cambria Math" panose="02040503050406030204" pitchFamily="18" charset="0"/>
              </a:rPr>
              <a:t>5-minute bouts</a:t>
            </a:r>
          </a:p>
        </p:txBody>
      </p:sp>
      <p:pic>
        <p:nvPicPr>
          <p:cNvPr id="5" name="Picture 4" descr="A person sleeping on a pillow&#10;&#10;Description automatically generated">
            <a:extLst>
              <a:ext uri="{FF2B5EF4-FFF2-40B4-BE49-F238E27FC236}">
                <a16:creationId xmlns:a16="http://schemas.microsoft.com/office/drawing/2014/main" id="{368D4DDD-B6E3-D818-280A-C15D467F129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892771" y="2683979"/>
            <a:ext cx="2550430" cy="1612039"/>
          </a:xfrm>
          <a:prstGeom prst="rect">
            <a:avLst/>
          </a:prstGeom>
          <a:ln>
            <a:noFill/>
          </a:ln>
          <a:effectLst>
            <a:softEdge rad="112500"/>
          </a:effectLst>
        </p:spPr>
      </p:pic>
      <p:sp>
        <p:nvSpPr>
          <p:cNvPr id="2" name="TextBox 1">
            <a:extLst>
              <a:ext uri="{FF2B5EF4-FFF2-40B4-BE49-F238E27FC236}">
                <a16:creationId xmlns:a16="http://schemas.microsoft.com/office/drawing/2014/main" id="{FA33AC95-A164-AC93-D566-B2766EAB2366}"/>
              </a:ext>
            </a:extLst>
          </p:cNvPr>
          <p:cNvSpPr txBox="1"/>
          <p:nvPr/>
        </p:nvSpPr>
        <p:spPr>
          <a:xfrm>
            <a:off x="8709158" y="5693603"/>
            <a:ext cx="1343316" cy="369332"/>
          </a:xfrm>
          <a:prstGeom prst="rect">
            <a:avLst/>
          </a:prstGeom>
          <a:noFill/>
        </p:spPr>
        <p:txBody>
          <a:bodyPr wrap="none" rtlCol="0">
            <a:spAutoFit/>
          </a:bodyPr>
          <a:lstStyle/>
          <a:p>
            <a:r>
              <a:rPr lang="en-US" dirty="0">
                <a:latin typeface="Avenir Next" panose="020B0503020202020204" pitchFamily="34" charset="0"/>
              </a:rPr>
              <a:t>Thresholds</a:t>
            </a:r>
          </a:p>
        </p:txBody>
      </p:sp>
    </p:spTree>
    <p:extLst>
      <p:ext uri="{BB962C8B-B14F-4D97-AF65-F5344CB8AC3E}">
        <p14:creationId xmlns:p14="http://schemas.microsoft.com/office/powerpoint/2010/main" val="3911290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wipe(left)">
                                      <p:cBhvr>
                                        <p:cTn id="12" dur="500"/>
                                        <p:tgtEl>
                                          <p:spTgt spid="27"/>
                                        </p:tgtEl>
                                      </p:cBhvr>
                                    </p:animEffect>
                                  </p:childTnLst>
                                </p:cTn>
                              </p:par>
                            </p:childTnLst>
                          </p:cTn>
                        </p:par>
                        <p:par>
                          <p:cTn id="13" fill="hold">
                            <p:stCondLst>
                              <p:cond delay="500"/>
                            </p:stCondLst>
                            <p:childTnLst>
                              <p:par>
                                <p:cTn id="14" presetID="6" presetClass="entr" presetSubtype="32" fill="hold" nodeType="after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circle(out)">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wipe(left)">
                                      <p:cBhvr>
                                        <p:cTn id="21" dur="500"/>
                                        <p:tgtEl>
                                          <p:spTgt spid="26"/>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dissolve">
                                      <p:cBhvr>
                                        <p:cTn id="26" dur="500"/>
                                        <p:tgtEl>
                                          <p:spTgt spid="5"/>
                                        </p:tgtEl>
                                      </p:cBhvr>
                                    </p:animEffect>
                                  </p:childTnLst>
                                </p:cTn>
                              </p:par>
                            </p:childTnLst>
                          </p:cTn>
                        </p:par>
                        <p:par>
                          <p:cTn id="27" fill="hold">
                            <p:stCondLst>
                              <p:cond delay="500"/>
                            </p:stCondLst>
                            <p:childTnLst>
                              <p:par>
                                <p:cTn id="28" presetID="32" presetClass="emph" presetSubtype="0" fill="hold" nodeType="afterEffect">
                                  <p:stCondLst>
                                    <p:cond delay="0"/>
                                  </p:stCondLst>
                                  <p:childTnLst>
                                    <p:animRot by="120000">
                                      <p:cBhvr>
                                        <p:cTn id="29" dur="100" fill="hold">
                                          <p:stCondLst>
                                            <p:cond delay="0"/>
                                          </p:stCondLst>
                                        </p:cTn>
                                        <p:tgtEl>
                                          <p:spTgt spid="5"/>
                                        </p:tgtEl>
                                        <p:attrNameLst>
                                          <p:attrName>r</p:attrName>
                                        </p:attrNameLst>
                                      </p:cBhvr>
                                    </p:animRot>
                                    <p:animRot by="-240000">
                                      <p:cBhvr>
                                        <p:cTn id="30" dur="200" fill="hold">
                                          <p:stCondLst>
                                            <p:cond delay="200"/>
                                          </p:stCondLst>
                                        </p:cTn>
                                        <p:tgtEl>
                                          <p:spTgt spid="5"/>
                                        </p:tgtEl>
                                        <p:attrNameLst>
                                          <p:attrName>r</p:attrName>
                                        </p:attrNameLst>
                                      </p:cBhvr>
                                    </p:animRot>
                                    <p:animRot by="240000">
                                      <p:cBhvr>
                                        <p:cTn id="31" dur="200" fill="hold">
                                          <p:stCondLst>
                                            <p:cond delay="400"/>
                                          </p:stCondLst>
                                        </p:cTn>
                                        <p:tgtEl>
                                          <p:spTgt spid="5"/>
                                        </p:tgtEl>
                                        <p:attrNameLst>
                                          <p:attrName>r</p:attrName>
                                        </p:attrNameLst>
                                      </p:cBhvr>
                                    </p:animRot>
                                    <p:animRot by="-240000">
                                      <p:cBhvr>
                                        <p:cTn id="32" dur="200" fill="hold">
                                          <p:stCondLst>
                                            <p:cond delay="600"/>
                                          </p:stCondLst>
                                        </p:cTn>
                                        <p:tgtEl>
                                          <p:spTgt spid="5"/>
                                        </p:tgtEl>
                                        <p:attrNameLst>
                                          <p:attrName>r</p:attrName>
                                        </p:attrNameLst>
                                      </p:cBhvr>
                                    </p:animRot>
                                    <p:animRot by="120000">
                                      <p:cBhvr>
                                        <p:cTn id="33" dur="200" fill="hold">
                                          <p:stCondLst>
                                            <p:cond delay="800"/>
                                          </p:stCondLst>
                                        </p:cTn>
                                        <p:tgtEl>
                                          <p:spTgt spid="5"/>
                                        </p:tgtEl>
                                        <p:attrNameLst>
                                          <p:attrName>r</p:attrName>
                                        </p:attrNameLst>
                                      </p:cBhvr>
                                    </p:animRot>
                                  </p:childTnLst>
                                </p:cTn>
                              </p:par>
                            </p:childTnLst>
                          </p:cTn>
                        </p:par>
                      </p:childTnLst>
                    </p:cTn>
                  </p:par>
                  <p:par>
                    <p:cTn id="34" fill="hold">
                      <p:stCondLst>
                        <p:cond delay="indefinite"/>
                      </p:stCondLst>
                      <p:childTnLst>
                        <p:par>
                          <p:cTn id="35" fill="hold">
                            <p:stCondLst>
                              <p:cond delay="0"/>
                            </p:stCondLst>
                            <p:childTnLst>
                              <p:par>
                                <p:cTn id="36" presetID="9" presetClass="exit" presetSubtype="0" fill="hold" nodeType="clickEffect">
                                  <p:stCondLst>
                                    <p:cond delay="0"/>
                                  </p:stCondLst>
                                  <p:childTnLst>
                                    <p:animEffect transition="out" filter="dissolve">
                                      <p:cBhvr>
                                        <p:cTn id="37" dur="500"/>
                                        <p:tgtEl>
                                          <p:spTgt spid="5"/>
                                        </p:tgtEl>
                                      </p:cBhvr>
                                    </p:animEffect>
                                    <p:set>
                                      <p:cBhvr>
                                        <p:cTn id="38" dur="1" fill="hold">
                                          <p:stCondLst>
                                            <p:cond delay="499"/>
                                          </p:stCondLst>
                                        </p:cTn>
                                        <p:tgtEl>
                                          <p:spTgt spid="5"/>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grpId="0" nodeType="click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up)">
                                      <p:cBhvr>
                                        <p:cTn id="43" dur="500"/>
                                        <p:tgtEl>
                                          <p:spTgt spid="29"/>
                                        </p:tgtEl>
                                      </p:cBhvr>
                                    </p:animEffect>
                                  </p:childTnLst>
                                </p:cTn>
                              </p:par>
                            </p:childTnLst>
                          </p:cTn>
                        </p:par>
                        <p:par>
                          <p:cTn id="44" fill="hold">
                            <p:stCondLst>
                              <p:cond delay="500"/>
                            </p:stCondLst>
                            <p:childTnLst>
                              <p:par>
                                <p:cTn id="45" presetID="9" presetClass="entr" presetSubtype="0" fill="hold" grpId="0" nodeType="after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dissolve">
                                      <p:cBhvr>
                                        <p:cTn id="47" dur="500"/>
                                        <p:tgtEl>
                                          <p:spTgt spid="28"/>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dissolve">
                                      <p:cBhvr>
                                        <p:cTn id="52" dur="500"/>
                                        <p:tgtEl>
                                          <p:spTgt spid="32"/>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dissolve">
                                      <p:cBhvr>
                                        <p:cTn id="55" dur="500"/>
                                        <p:tgtEl>
                                          <p:spTgt spid="30"/>
                                        </p:tgtEl>
                                      </p:cBhvr>
                                    </p:animEffect>
                                  </p:childTnLst>
                                </p:cTn>
                              </p:par>
                            </p:childTnLst>
                          </p:cTn>
                        </p:par>
                      </p:childTnLst>
                    </p:cTn>
                  </p:par>
                  <p:par>
                    <p:cTn id="56" fill="hold">
                      <p:stCondLst>
                        <p:cond delay="indefinite"/>
                      </p:stCondLst>
                      <p:childTnLst>
                        <p:par>
                          <p:cTn id="57" fill="hold">
                            <p:stCondLst>
                              <p:cond delay="0"/>
                            </p:stCondLst>
                            <p:childTnLst>
                              <p:par>
                                <p:cTn id="58" presetID="9" presetClass="entr" presetSubtype="0" fill="hold" grpId="0" nodeType="clickEffect">
                                  <p:stCondLst>
                                    <p:cond delay="0"/>
                                  </p:stCondLst>
                                  <p:childTnLst>
                                    <p:set>
                                      <p:cBhvr>
                                        <p:cTn id="59" dur="1" fill="hold">
                                          <p:stCondLst>
                                            <p:cond delay="0"/>
                                          </p:stCondLst>
                                        </p:cTn>
                                        <p:tgtEl>
                                          <p:spTgt spid="2"/>
                                        </p:tgtEl>
                                        <p:attrNameLst>
                                          <p:attrName>style.visibility</p:attrName>
                                        </p:attrNameLst>
                                      </p:cBhvr>
                                      <p:to>
                                        <p:strVal val="visible"/>
                                      </p:to>
                                    </p:set>
                                    <p:animEffect transition="in" filter="dissolve">
                                      <p:cBhvr>
                                        <p:cTn id="6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p:bldP spid="29" grpId="0" animBg="1"/>
      <p:bldP spid="30" grpId="0" animBg="1"/>
      <p:bldP spid="32" grpId="0"/>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48C8E4-E2A8-D58F-B831-6470601B5DF6}"/>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D46AB6-98FF-BB58-65CE-FF621CBBCD54}"/>
              </a:ext>
            </a:extLst>
          </p:cNvPr>
          <p:cNvSpPr>
            <a:spLocks noGrp="1"/>
          </p:cNvSpPr>
          <p:nvPr>
            <p:ph idx="1"/>
          </p:nvPr>
        </p:nvSpPr>
        <p:spPr>
          <a:xfrm>
            <a:off x="409440" y="481566"/>
            <a:ext cx="5295900" cy="675205"/>
          </a:xfrm>
        </p:spPr>
        <p:txBody>
          <a:bodyPr>
            <a:normAutofit/>
          </a:bodyPr>
          <a:lstStyle/>
          <a:p>
            <a:pPr marL="0" indent="0">
              <a:buNone/>
            </a:pPr>
            <a:r>
              <a:rPr lang="en-US" dirty="0"/>
              <a:t>Missing data</a:t>
            </a:r>
          </a:p>
        </p:txBody>
      </p:sp>
      <p:pic>
        <p:nvPicPr>
          <p:cNvPr id="9" name="Picture 8" descr="A diagram of a graph&#10;&#10;Description automatically generated with medium confidence">
            <a:extLst>
              <a:ext uri="{FF2B5EF4-FFF2-40B4-BE49-F238E27FC236}">
                <a16:creationId xmlns:a16="http://schemas.microsoft.com/office/drawing/2014/main" id="{1A8E1D31-C454-B8CC-620E-FFD2D2834825}"/>
              </a:ext>
            </a:extLst>
          </p:cNvPr>
          <p:cNvPicPr>
            <a:picLocks noChangeAspect="1"/>
          </p:cNvPicPr>
          <p:nvPr/>
        </p:nvPicPr>
        <p:blipFill>
          <a:blip r:embed="rId3">
            <a:extLst>
              <a:ext uri="{28A0092B-C50C-407E-A947-70E740481C1C}">
                <a14:useLocalDpi xmlns:a14="http://schemas.microsoft.com/office/drawing/2010/main" val="0"/>
              </a:ext>
            </a:extLst>
          </a:blip>
          <a:srcRect l="5034" b="5423"/>
          <a:stretch/>
        </p:blipFill>
        <p:spPr>
          <a:xfrm>
            <a:off x="5705340" y="1069673"/>
            <a:ext cx="5941101" cy="4462763"/>
          </a:xfrm>
          <a:prstGeom prst="rect">
            <a:avLst/>
          </a:prstGeom>
        </p:spPr>
      </p:pic>
      <p:sp>
        <p:nvSpPr>
          <p:cNvPr id="4" name="Content Placeholder 2">
            <a:extLst>
              <a:ext uri="{FF2B5EF4-FFF2-40B4-BE49-F238E27FC236}">
                <a16:creationId xmlns:a16="http://schemas.microsoft.com/office/drawing/2014/main" id="{66143B7C-EC24-0A2A-FB1A-AA4BC720C6E2}"/>
              </a:ext>
            </a:extLst>
          </p:cNvPr>
          <p:cNvSpPr txBox="1">
            <a:spLocks/>
          </p:cNvSpPr>
          <p:nvPr/>
        </p:nvSpPr>
        <p:spPr>
          <a:xfrm>
            <a:off x="409440" y="1186938"/>
            <a:ext cx="5295900" cy="11158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Little predictive power</a:t>
            </a:r>
          </a:p>
        </p:txBody>
      </p:sp>
      <p:sp>
        <p:nvSpPr>
          <p:cNvPr id="10" name="Title 1">
            <a:extLst>
              <a:ext uri="{FF2B5EF4-FFF2-40B4-BE49-F238E27FC236}">
                <a16:creationId xmlns:a16="http://schemas.microsoft.com/office/drawing/2014/main" id="{79C93A25-B921-98AF-44E2-E4F0A59B783A}"/>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Data Challenges</a:t>
            </a:r>
          </a:p>
        </p:txBody>
      </p:sp>
      <p:sp>
        <p:nvSpPr>
          <p:cNvPr id="11" name="TextBox 10">
            <a:extLst>
              <a:ext uri="{FF2B5EF4-FFF2-40B4-BE49-F238E27FC236}">
                <a16:creationId xmlns:a16="http://schemas.microsoft.com/office/drawing/2014/main" id="{ECF02C30-5087-6EA2-6433-05AE9F102E21}"/>
              </a:ext>
            </a:extLst>
          </p:cNvPr>
          <p:cNvSpPr txBox="1"/>
          <p:nvPr/>
        </p:nvSpPr>
        <p:spPr>
          <a:xfrm>
            <a:off x="8053330" y="5532436"/>
            <a:ext cx="1575624" cy="369332"/>
          </a:xfrm>
          <a:prstGeom prst="rect">
            <a:avLst/>
          </a:prstGeom>
          <a:noFill/>
        </p:spPr>
        <p:txBody>
          <a:bodyPr wrap="none" rtlCol="0">
            <a:spAutoFit/>
          </a:bodyPr>
          <a:lstStyle/>
          <a:p>
            <a:r>
              <a:rPr lang="en-US" dirty="0">
                <a:latin typeface="Cambria Math" panose="02040503050406030204" pitchFamily="18" charset="0"/>
                <a:ea typeface="Cambria Math" panose="02040503050406030204" pitchFamily="18" charset="0"/>
              </a:rPr>
              <a:t>Outcome (SII)</a:t>
            </a:r>
          </a:p>
        </p:txBody>
      </p:sp>
      <p:sp>
        <p:nvSpPr>
          <p:cNvPr id="12" name="TextBox 11">
            <a:extLst>
              <a:ext uri="{FF2B5EF4-FFF2-40B4-BE49-F238E27FC236}">
                <a16:creationId xmlns:a16="http://schemas.microsoft.com/office/drawing/2014/main" id="{500575CF-4706-5B04-66B6-33680C1DD1E8}"/>
              </a:ext>
            </a:extLst>
          </p:cNvPr>
          <p:cNvSpPr txBox="1"/>
          <p:nvPr/>
        </p:nvSpPr>
        <p:spPr>
          <a:xfrm rot="16200000">
            <a:off x="4496439" y="3026882"/>
            <a:ext cx="1972271" cy="369332"/>
          </a:xfrm>
          <a:prstGeom prst="rect">
            <a:avLst/>
          </a:prstGeom>
          <a:noFill/>
        </p:spPr>
        <p:txBody>
          <a:bodyPr wrap="none" rtlCol="0">
            <a:spAutoFit/>
          </a:bodyPr>
          <a:lstStyle/>
          <a:p>
            <a:r>
              <a:rPr lang="en-US" dirty="0">
                <a:latin typeface="Cambria Math" panose="02040503050406030204" pitchFamily="18" charset="0"/>
                <a:ea typeface="Cambria Math" panose="02040503050406030204" pitchFamily="18" charset="0"/>
              </a:rPr>
              <a:t>Predictor Variable</a:t>
            </a:r>
          </a:p>
        </p:txBody>
      </p:sp>
    </p:spTree>
    <p:extLst>
      <p:ext uri="{BB962C8B-B14F-4D97-AF65-F5344CB8AC3E}">
        <p14:creationId xmlns:p14="http://schemas.microsoft.com/office/powerpoint/2010/main" val="560727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wipe(down)">
                                      <p:cBhvr>
                                        <p:cTn id="2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11" grpId="0"/>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9B13C-95EC-DC0E-C26E-7D9EB29B9889}"/>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EB19AD3-CAC6-2BBB-1504-0CF75CEDB700}"/>
              </a:ext>
            </a:extLst>
          </p:cNvPr>
          <p:cNvSpPr>
            <a:spLocks noGrp="1"/>
          </p:cNvSpPr>
          <p:nvPr>
            <p:ph idx="1"/>
          </p:nvPr>
        </p:nvSpPr>
        <p:spPr>
          <a:xfrm>
            <a:off x="409440" y="481566"/>
            <a:ext cx="5295900" cy="675205"/>
          </a:xfrm>
        </p:spPr>
        <p:txBody>
          <a:bodyPr>
            <a:normAutofit/>
          </a:bodyPr>
          <a:lstStyle/>
          <a:p>
            <a:pPr marL="0" indent="0">
              <a:buNone/>
            </a:pPr>
            <a:r>
              <a:rPr lang="en-US" dirty="0"/>
              <a:t>Missing data</a:t>
            </a:r>
          </a:p>
        </p:txBody>
      </p:sp>
      <p:pic>
        <p:nvPicPr>
          <p:cNvPr id="5" name="Picture 4" descr="A bar chart with blue rectangular bars&#10;&#10;Description automatically generated">
            <a:extLst>
              <a:ext uri="{FF2B5EF4-FFF2-40B4-BE49-F238E27FC236}">
                <a16:creationId xmlns:a16="http://schemas.microsoft.com/office/drawing/2014/main" id="{3132B542-26E1-E153-F183-D679E2620543}"/>
              </a:ext>
            </a:extLst>
          </p:cNvPr>
          <p:cNvPicPr>
            <a:picLocks noChangeAspect="1"/>
          </p:cNvPicPr>
          <p:nvPr/>
        </p:nvPicPr>
        <p:blipFill>
          <a:blip r:embed="rId3">
            <a:extLst>
              <a:ext uri="{28A0092B-C50C-407E-A947-70E740481C1C}">
                <a14:useLocalDpi xmlns:a14="http://schemas.microsoft.com/office/drawing/2010/main" val="0"/>
              </a:ext>
            </a:extLst>
          </a:blip>
          <a:srcRect t="5360" b="5855"/>
          <a:stretch/>
        </p:blipFill>
        <p:spPr>
          <a:xfrm>
            <a:off x="5449729" y="1132231"/>
            <a:ext cx="6243667" cy="4400204"/>
          </a:xfrm>
          <a:prstGeom prst="rect">
            <a:avLst/>
          </a:prstGeom>
        </p:spPr>
      </p:pic>
      <p:sp>
        <p:nvSpPr>
          <p:cNvPr id="6" name="Content Placeholder 2">
            <a:extLst>
              <a:ext uri="{FF2B5EF4-FFF2-40B4-BE49-F238E27FC236}">
                <a16:creationId xmlns:a16="http://schemas.microsoft.com/office/drawing/2014/main" id="{48277882-06D8-B0DE-3A34-36431EF35EB8}"/>
              </a:ext>
            </a:extLst>
          </p:cNvPr>
          <p:cNvSpPr txBox="1">
            <a:spLocks/>
          </p:cNvSpPr>
          <p:nvPr/>
        </p:nvSpPr>
        <p:spPr>
          <a:xfrm>
            <a:off x="409440" y="1837603"/>
            <a:ext cx="5295900" cy="11158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Sparse data for SII score 3.</a:t>
            </a:r>
          </a:p>
        </p:txBody>
      </p:sp>
      <p:sp>
        <p:nvSpPr>
          <p:cNvPr id="10" name="Title 1">
            <a:extLst>
              <a:ext uri="{FF2B5EF4-FFF2-40B4-BE49-F238E27FC236}">
                <a16:creationId xmlns:a16="http://schemas.microsoft.com/office/drawing/2014/main" id="{2AE64CBE-45F3-6399-CB9F-2FA593DDD695}"/>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Data Challenges</a:t>
            </a:r>
          </a:p>
        </p:txBody>
      </p:sp>
      <p:sp>
        <p:nvSpPr>
          <p:cNvPr id="2" name="TextBox 1">
            <a:extLst>
              <a:ext uri="{FF2B5EF4-FFF2-40B4-BE49-F238E27FC236}">
                <a16:creationId xmlns:a16="http://schemas.microsoft.com/office/drawing/2014/main" id="{0616CCB8-5D16-4509-E2E5-419BECA8C64B}"/>
              </a:ext>
            </a:extLst>
          </p:cNvPr>
          <p:cNvSpPr txBox="1"/>
          <p:nvPr/>
        </p:nvSpPr>
        <p:spPr>
          <a:xfrm>
            <a:off x="8053330" y="5532436"/>
            <a:ext cx="1575624" cy="369332"/>
          </a:xfrm>
          <a:prstGeom prst="rect">
            <a:avLst/>
          </a:prstGeom>
          <a:noFill/>
        </p:spPr>
        <p:txBody>
          <a:bodyPr wrap="none" rtlCol="0">
            <a:spAutoFit/>
          </a:bodyPr>
          <a:lstStyle/>
          <a:p>
            <a:r>
              <a:rPr lang="en-US" dirty="0">
                <a:latin typeface="Cambria Math" panose="02040503050406030204" pitchFamily="18" charset="0"/>
                <a:ea typeface="Cambria Math" panose="02040503050406030204" pitchFamily="18" charset="0"/>
              </a:rPr>
              <a:t>Outcome (SII)</a:t>
            </a:r>
          </a:p>
        </p:txBody>
      </p:sp>
      <p:sp>
        <p:nvSpPr>
          <p:cNvPr id="7" name="Rectangle 6">
            <a:extLst>
              <a:ext uri="{FF2B5EF4-FFF2-40B4-BE49-F238E27FC236}">
                <a16:creationId xmlns:a16="http://schemas.microsoft.com/office/drawing/2014/main" id="{26ED70AB-FE00-47B7-AE51-B3DACE7DFF25}"/>
              </a:ext>
            </a:extLst>
          </p:cNvPr>
          <p:cNvSpPr/>
          <p:nvPr/>
        </p:nvSpPr>
        <p:spPr>
          <a:xfrm>
            <a:off x="6544019" y="1329787"/>
            <a:ext cx="793215" cy="383387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CFDB03D-45E0-42E3-EA7B-3D96798FCB8E}"/>
              </a:ext>
            </a:extLst>
          </p:cNvPr>
          <p:cNvSpPr/>
          <p:nvPr/>
        </p:nvSpPr>
        <p:spPr>
          <a:xfrm>
            <a:off x="7857190" y="3263901"/>
            <a:ext cx="793215" cy="18997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3DF3BA-1D4C-847D-97E1-C29F97F47957}"/>
              </a:ext>
            </a:extLst>
          </p:cNvPr>
          <p:cNvSpPr/>
          <p:nvPr/>
        </p:nvSpPr>
        <p:spPr>
          <a:xfrm>
            <a:off x="9192811" y="4229099"/>
            <a:ext cx="793215" cy="93455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466BD18-542B-25ED-0165-8C0B4F425B90}"/>
              </a:ext>
            </a:extLst>
          </p:cNvPr>
          <p:cNvSpPr/>
          <p:nvPr/>
        </p:nvSpPr>
        <p:spPr>
          <a:xfrm>
            <a:off x="10528432" y="4927599"/>
            <a:ext cx="793215" cy="23605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2">
            <a:extLst>
              <a:ext uri="{FF2B5EF4-FFF2-40B4-BE49-F238E27FC236}">
                <a16:creationId xmlns:a16="http://schemas.microsoft.com/office/drawing/2014/main" id="{9AAE29A3-2F86-08CF-831B-8DD8F3C5E575}"/>
              </a:ext>
            </a:extLst>
          </p:cNvPr>
          <p:cNvSpPr txBox="1">
            <a:spLocks/>
          </p:cNvSpPr>
          <p:nvPr/>
        </p:nvSpPr>
        <p:spPr>
          <a:xfrm>
            <a:off x="409440" y="1186938"/>
            <a:ext cx="5295900" cy="11158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Little predictive power</a:t>
            </a:r>
          </a:p>
        </p:txBody>
      </p:sp>
    </p:spTree>
    <p:extLst>
      <p:ext uri="{BB962C8B-B14F-4D97-AF65-F5344CB8AC3E}">
        <p14:creationId xmlns:p14="http://schemas.microsoft.com/office/powerpoint/2010/main" val="4079076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par>
                          <p:cTn id="8" fill="hold">
                            <p:stCondLst>
                              <p:cond delay="500"/>
                            </p:stCondLst>
                            <p:childTnLst>
                              <p:par>
                                <p:cTn id="9" presetID="22" presetClass="exit" presetSubtype="4" fill="hold" grpId="0" nodeType="afterEffect">
                                  <p:stCondLst>
                                    <p:cond delay="0"/>
                                  </p:stCondLst>
                                  <p:childTnLst>
                                    <p:animEffect transition="out" filter="wipe(down)">
                                      <p:cBhvr>
                                        <p:cTn id="10" dur="500"/>
                                        <p:tgtEl>
                                          <p:spTgt spid="11"/>
                                        </p:tgtEl>
                                      </p:cBhvr>
                                    </p:animEffect>
                                    <p:set>
                                      <p:cBhvr>
                                        <p:cTn id="11" dur="1" fill="hold">
                                          <p:stCondLst>
                                            <p:cond delay="499"/>
                                          </p:stCondLst>
                                        </p:cTn>
                                        <p:tgtEl>
                                          <p:spTgt spid="11"/>
                                        </p:tgtEl>
                                        <p:attrNameLst>
                                          <p:attrName>style.visibility</p:attrName>
                                        </p:attrNameLst>
                                      </p:cBhvr>
                                      <p:to>
                                        <p:strVal val="hidden"/>
                                      </p:to>
                                    </p:set>
                                  </p:childTnLst>
                                </p:cTn>
                              </p:par>
                            </p:childTnLst>
                          </p:cTn>
                        </p:par>
                        <p:par>
                          <p:cTn id="12" fill="hold">
                            <p:stCondLst>
                              <p:cond delay="1000"/>
                            </p:stCondLst>
                            <p:childTnLst>
                              <p:par>
                                <p:cTn id="13" presetID="22" presetClass="exit" presetSubtype="4" fill="hold" grpId="0" nodeType="afterEffect">
                                  <p:stCondLst>
                                    <p:cond delay="0"/>
                                  </p:stCondLst>
                                  <p:childTnLst>
                                    <p:animEffect transition="out" filter="wipe(down)">
                                      <p:cBhvr>
                                        <p:cTn id="14" dur="500"/>
                                        <p:tgtEl>
                                          <p:spTgt spid="12"/>
                                        </p:tgtEl>
                                      </p:cBhvr>
                                    </p:animEffect>
                                    <p:set>
                                      <p:cBhvr>
                                        <p:cTn id="15" dur="1" fill="hold">
                                          <p:stCondLst>
                                            <p:cond delay="499"/>
                                          </p:stCondLst>
                                        </p:cTn>
                                        <p:tgtEl>
                                          <p:spTgt spid="12"/>
                                        </p:tgtEl>
                                        <p:attrNameLst>
                                          <p:attrName>style.visibility</p:attrName>
                                        </p:attrNameLst>
                                      </p:cBhvr>
                                      <p:to>
                                        <p:strVal val="hidden"/>
                                      </p:to>
                                    </p:set>
                                  </p:childTnLst>
                                </p:cTn>
                              </p:par>
                            </p:childTnLst>
                          </p:cTn>
                        </p:par>
                        <p:par>
                          <p:cTn id="16" fill="hold">
                            <p:stCondLst>
                              <p:cond delay="1500"/>
                            </p:stCondLst>
                            <p:childTnLst>
                              <p:par>
                                <p:cTn id="17" presetID="22" presetClass="exit" presetSubtype="4" fill="hold" grpId="0" nodeType="afterEffect">
                                  <p:stCondLst>
                                    <p:cond delay="0"/>
                                  </p:stCondLst>
                                  <p:childTnLst>
                                    <p:animEffect transition="out" filter="wipe(down)">
                                      <p:cBhvr>
                                        <p:cTn id="18" dur="500"/>
                                        <p:tgtEl>
                                          <p:spTgt spid="13"/>
                                        </p:tgtEl>
                                      </p:cBhvr>
                                    </p:animEffect>
                                    <p:set>
                                      <p:cBhvr>
                                        <p:cTn id="19" dur="1" fill="hold">
                                          <p:stCondLst>
                                            <p:cond delay="499"/>
                                          </p:stCondLst>
                                        </p:cTn>
                                        <p:tgtEl>
                                          <p:spTgt spid="13"/>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dissolve">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11" grpId="0" animBg="1"/>
      <p:bldP spid="12" grpId="0" animBg="1"/>
      <p:bldP spid="1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CF520F-B748-2868-8FAE-6275F72409D6}"/>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419136-0FD6-30C5-403F-C929DC496A85}"/>
              </a:ext>
            </a:extLst>
          </p:cNvPr>
          <p:cNvSpPr>
            <a:spLocks noGrp="1"/>
          </p:cNvSpPr>
          <p:nvPr>
            <p:ph idx="1"/>
          </p:nvPr>
        </p:nvSpPr>
        <p:spPr>
          <a:xfrm>
            <a:off x="409440" y="481566"/>
            <a:ext cx="5295900" cy="675205"/>
          </a:xfrm>
        </p:spPr>
        <p:txBody>
          <a:bodyPr>
            <a:normAutofit/>
          </a:bodyPr>
          <a:lstStyle/>
          <a:p>
            <a:pPr marL="0" indent="0">
              <a:buNone/>
            </a:pPr>
            <a:r>
              <a:rPr lang="en-US" dirty="0"/>
              <a:t>Missing data</a:t>
            </a:r>
          </a:p>
        </p:txBody>
      </p:sp>
      <p:sp>
        <p:nvSpPr>
          <p:cNvPr id="6" name="Content Placeholder 2">
            <a:extLst>
              <a:ext uri="{FF2B5EF4-FFF2-40B4-BE49-F238E27FC236}">
                <a16:creationId xmlns:a16="http://schemas.microsoft.com/office/drawing/2014/main" id="{F8315BFE-63E0-A5F6-430B-18E022B123F2}"/>
              </a:ext>
            </a:extLst>
          </p:cNvPr>
          <p:cNvSpPr txBox="1">
            <a:spLocks/>
          </p:cNvSpPr>
          <p:nvPr/>
        </p:nvSpPr>
        <p:spPr>
          <a:xfrm>
            <a:off x="409440" y="1837603"/>
            <a:ext cx="5295900" cy="4953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Sparse data for SII score 3.</a:t>
            </a:r>
          </a:p>
        </p:txBody>
      </p:sp>
      <p:sp>
        <p:nvSpPr>
          <p:cNvPr id="10" name="Title 1">
            <a:extLst>
              <a:ext uri="{FF2B5EF4-FFF2-40B4-BE49-F238E27FC236}">
                <a16:creationId xmlns:a16="http://schemas.microsoft.com/office/drawing/2014/main" id="{2D749A4C-D2DB-EEC6-1A09-C23DA52FBC0C}"/>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Data Challenges</a:t>
            </a:r>
          </a:p>
        </p:txBody>
      </p:sp>
      <p:sp>
        <p:nvSpPr>
          <p:cNvPr id="14" name="Content Placeholder 2">
            <a:extLst>
              <a:ext uri="{FF2B5EF4-FFF2-40B4-BE49-F238E27FC236}">
                <a16:creationId xmlns:a16="http://schemas.microsoft.com/office/drawing/2014/main" id="{138B5634-1FD3-D65A-3DEC-E1FB8FD36491}"/>
              </a:ext>
            </a:extLst>
          </p:cNvPr>
          <p:cNvSpPr txBox="1">
            <a:spLocks/>
          </p:cNvSpPr>
          <p:nvPr/>
        </p:nvSpPr>
        <p:spPr>
          <a:xfrm>
            <a:off x="409440" y="1186938"/>
            <a:ext cx="5295900" cy="11158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Little predictive power</a:t>
            </a:r>
          </a:p>
        </p:txBody>
      </p:sp>
      <p:sp>
        <p:nvSpPr>
          <p:cNvPr id="4" name="Content Placeholder 2">
            <a:extLst>
              <a:ext uri="{FF2B5EF4-FFF2-40B4-BE49-F238E27FC236}">
                <a16:creationId xmlns:a16="http://schemas.microsoft.com/office/drawing/2014/main" id="{19A25B10-9643-4C9A-57E9-31B8C649EEBE}"/>
              </a:ext>
            </a:extLst>
          </p:cNvPr>
          <p:cNvSpPr txBox="1">
            <a:spLocks/>
          </p:cNvSpPr>
          <p:nvPr/>
        </p:nvSpPr>
        <p:spPr>
          <a:xfrm>
            <a:off x="409440" y="2488268"/>
            <a:ext cx="5295900" cy="4953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Feature Reduction</a:t>
            </a:r>
          </a:p>
        </p:txBody>
      </p:sp>
      <p:pic>
        <p:nvPicPr>
          <p:cNvPr id="9" name="Picture 8" descr="A screenshot of a graph&#10;&#10;Description automatically generated">
            <a:extLst>
              <a:ext uri="{FF2B5EF4-FFF2-40B4-BE49-F238E27FC236}">
                <a16:creationId xmlns:a16="http://schemas.microsoft.com/office/drawing/2014/main" id="{88482064-A223-4FD6-309B-CB03FC3B55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4178" y="0"/>
            <a:ext cx="6418843" cy="6858000"/>
          </a:xfrm>
          <a:prstGeom prst="rect">
            <a:avLst/>
          </a:prstGeom>
        </p:spPr>
      </p:pic>
      <p:sp>
        <p:nvSpPr>
          <p:cNvPr id="15" name="Content Placeholder 2">
            <a:extLst>
              <a:ext uri="{FF2B5EF4-FFF2-40B4-BE49-F238E27FC236}">
                <a16:creationId xmlns:a16="http://schemas.microsoft.com/office/drawing/2014/main" id="{0178C626-3F1C-B8E1-58C1-5401B1DDE078}"/>
              </a:ext>
            </a:extLst>
          </p:cNvPr>
          <p:cNvSpPr txBox="1">
            <a:spLocks/>
          </p:cNvSpPr>
          <p:nvPr/>
        </p:nvSpPr>
        <p:spPr>
          <a:xfrm>
            <a:off x="409440" y="3138933"/>
            <a:ext cx="5295900" cy="4953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Feature Selection</a:t>
            </a:r>
          </a:p>
        </p:txBody>
      </p:sp>
    </p:spTree>
    <p:extLst>
      <p:ext uri="{BB962C8B-B14F-4D97-AF65-F5344CB8AC3E}">
        <p14:creationId xmlns:p14="http://schemas.microsoft.com/office/powerpoint/2010/main" val="972383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dissolv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5B3F07-F9FD-E16C-9683-138FC208D52C}"/>
            </a:ext>
          </a:extLst>
        </p:cNvPr>
        <p:cNvGrpSpPr/>
        <p:nvPr/>
      </p:nvGrpSpPr>
      <p:grpSpPr>
        <a:xfrm>
          <a:off x="0" y="0"/>
          <a:ext cx="0" cy="0"/>
          <a:chOff x="0" y="0"/>
          <a:chExt cx="0" cy="0"/>
        </a:xfrm>
      </p:grpSpPr>
      <p:grpSp>
        <p:nvGrpSpPr>
          <p:cNvPr id="35" name="Group 34">
            <a:extLst>
              <a:ext uri="{FF2B5EF4-FFF2-40B4-BE49-F238E27FC236}">
                <a16:creationId xmlns:a16="http://schemas.microsoft.com/office/drawing/2014/main" id="{84C5FF48-01D2-5FF9-4B26-7292E31C492D}"/>
              </a:ext>
            </a:extLst>
          </p:cNvPr>
          <p:cNvGrpSpPr/>
          <p:nvPr/>
        </p:nvGrpSpPr>
        <p:grpSpPr>
          <a:xfrm>
            <a:off x="1260500" y="2497733"/>
            <a:ext cx="9093300" cy="1587500"/>
            <a:chOff x="1057300" y="3844924"/>
            <a:chExt cx="9093300" cy="1587500"/>
          </a:xfrm>
        </p:grpSpPr>
        <p:sp>
          <p:nvSpPr>
            <p:cNvPr id="32" name="Rectangle 31">
              <a:extLst>
                <a:ext uri="{FF2B5EF4-FFF2-40B4-BE49-F238E27FC236}">
                  <a16:creationId xmlns:a16="http://schemas.microsoft.com/office/drawing/2014/main" id="{2B83FDC7-7A58-EC18-9419-5E745AA88618}"/>
                </a:ext>
              </a:extLst>
            </p:cNvPr>
            <p:cNvSpPr/>
            <p:nvPr/>
          </p:nvSpPr>
          <p:spPr>
            <a:xfrm>
              <a:off x="1511300" y="3994148"/>
              <a:ext cx="8138025" cy="1339852"/>
            </a:xfrm>
            <a:prstGeom prst="rect">
              <a:avLst/>
            </a:prstGeom>
            <a:gradFill flip="none" rotWithShape="1">
              <a:gsLst>
                <a:gs pos="0">
                  <a:schemeClr val="bg1">
                    <a:lumMod val="65000"/>
                  </a:schemeClr>
                </a:gs>
                <a:gs pos="50000">
                  <a:schemeClr val="bg1">
                    <a:lumMod val="85000"/>
                    <a:shade val="67500"/>
                    <a:satMod val="115000"/>
                  </a:schemeClr>
                </a:gs>
                <a:gs pos="100000">
                  <a:schemeClr val="bg1">
                    <a:lumMod val="85000"/>
                    <a:shade val="100000"/>
                    <a:satMod val="115000"/>
                  </a:schemeClr>
                </a:gs>
              </a:gsLst>
              <a:lin ang="16200000" scaled="0"/>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96E7E356-FCB8-59FD-D983-CF089F865DB2}"/>
                </a:ext>
              </a:extLst>
            </p:cNvPr>
            <p:cNvSpPr/>
            <p:nvPr/>
          </p:nvSpPr>
          <p:spPr>
            <a:xfrm>
              <a:off x="1057300" y="3844924"/>
              <a:ext cx="508000" cy="1587500"/>
            </a:xfrm>
            <a:prstGeom prst="rect">
              <a:avLst/>
            </a:prstGeom>
            <a:gradFill flip="none" rotWithShape="1">
              <a:gsLst>
                <a:gs pos="0">
                  <a:schemeClr val="bg1">
                    <a:lumMod val="50000"/>
                  </a:schemeClr>
                </a:gs>
                <a:gs pos="50000">
                  <a:schemeClr val="bg1">
                    <a:lumMod val="85000"/>
                    <a:shade val="67500"/>
                    <a:satMod val="115000"/>
                  </a:schemeClr>
                </a:gs>
                <a:gs pos="100000">
                  <a:schemeClr val="bg1">
                    <a:lumMod val="85000"/>
                    <a:shade val="100000"/>
                    <a:satMod val="115000"/>
                  </a:schemeClr>
                </a:gs>
              </a:gsLst>
              <a:lin ang="16200000" scaled="0"/>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2E4AFA01-93FE-E695-8BC7-D8EC27D1C76C}"/>
                </a:ext>
              </a:extLst>
            </p:cNvPr>
            <p:cNvSpPr/>
            <p:nvPr/>
          </p:nvSpPr>
          <p:spPr>
            <a:xfrm>
              <a:off x="9642600" y="3844924"/>
              <a:ext cx="508000" cy="1587500"/>
            </a:xfrm>
            <a:prstGeom prst="rect">
              <a:avLst/>
            </a:prstGeom>
            <a:gradFill flip="none" rotWithShape="1">
              <a:gsLst>
                <a:gs pos="0">
                  <a:schemeClr val="bg1">
                    <a:lumMod val="50000"/>
                  </a:schemeClr>
                </a:gs>
                <a:gs pos="50000">
                  <a:schemeClr val="bg1">
                    <a:lumMod val="85000"/>
                    <a:shade val="67500"/>
                    <a:satMod val="115000"/>
                  </a:schemeClr>
                </a:gs>
                <a:gs pos="100000">
                  <a:schemeClr val="bg1">
                    <a:lumMod val="85000"/>
                    <a:shade val="100000"/>
                    <a:satMod val="115000"/>
                  </a:schemeClr>
                </a:gs>
              </a:gsLst>
              <a:lin ang="16200000" scaled="0"/>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tle 1">
            <a:extLst>
              <a:ext uri="{FF2B5EF4-FFF2-40B4-BE49-F238E27FC236}">
                <a16:creationId xmlns:a16="http://schemas.microsoft.com/office/drawing/2014/main" id="{CA51F15C-AFEF-1FC8-52F6-74EE76E8A003}"/>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Modeling Process</a:t>
            </a:r>
          </a:p>
        </p:txBody>
      </p:sp>
      <p:sp>
        <p:nvSpPr>
          <p:cNvPr id="9" name="Connector 8">
            <a:extLst>
              <a:ext uri="{FF2B5EF4-FFF2-40B4-BE49-F238E27FC236}">
                <a16:creationId xmlns:a16="http://schemas.microsoft.com/office/drawing/2014/main" id="{668BE3AA-5116-4D5F-9759-24340996960A}"/>
              </a:ext>
            </a:extLst>
          </p:cNvPr>
          <p:cNvSpPr/>
          <p:nvPr/>
        </p:nvSpPr>
        <p:spPr>
          <a:xfrm>
            <a:off x="140104" y="283766"/>
            <a:ext cx="4309185" cy="1231900"/>
          </a:xfrm>
          <a:prstGeom prst="flowChartConnector">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venir Next" panose="020B0503020202020204" pitchFamily="34" charset="0"/>
              </a:rPr>
              <a:t>Cleaned, Computed, Outcome-Imputed, Feature-Selected Data</a:t>
            </a:r>
          </a:p>
        </p:txBody>
      </p:sp>
      <p:sp>
        <p:nvSpPr>
          <p:cNvPr id="18" name="Rounded Rectangle 17">
            <a:extLst>
              <a:ext uri="{FF2B5EF4-FFF2-40B4-BE49-F238E27FC236}">
                <a16:creationId xmlns:a16="http://schemas.microsoft.com/office/drawing/2014/main" id="{1E53B4C3-555F-C9CB-F1CA-4B9A1B1DBD29}"/>
              </a:ext>
            </a:extLst>
          </p:cNvPr>
          <p:cNvSpPr/>
          <p:nvPr/>
        </p:nvSpPr>
        <p:spPr>
          <a:xfrm>
            <a:off x="2052788" y="1727796"/>
            <a:ext cx="1231900" cy="1231900"/>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venir Next" panose="020B0503020202020204" pitchFamily="34" charset="0"/>
              </a:rPr>
              <a:t>Custom Iterative Imputer</a:t>
            </a:r>
          </a:p>
        </p:txBody>
      </p:sp>
      <p:sp>
        <p:nvSpPr>
          <p:cNvPr id="19" name="Rounded Rectangle 18">
            <a:extLst>
              <a:ext uri="{FF2B5EF4-FFF2-40B4-BE49-F238E27FC236}">
                <a16:creationId xmlns:a16="http://schemas.microsoft.com/office/drawing/2014/main" id="{E5958CFF-C412-72C7-0820-A790AFCCFD83}"/>
              </a:ext>
            </a:extLst>
          </p:cNvPr>
          <p:cNvSpPr/>
          <p:nvPr/>
        </p:nvSpPr>
        <p:spPr>
          <a:xfrm>
            <a:off x="7483654" y="1753196"/>
            <a:ext cx="1762260" cy="1231900"/>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venir Next" panose="020B0503020202020204" pitchFamily="34" charset="0"/>
              </a:rPr>
              <a:t>Sequential Ordinal Classifier Wrapper</a:t>
            </a:r>
          </a:p>
        </p:txBody>
      </p:sp>
      <p:sp>
        <p:nvSpPr>
          <p:cNvPr id="22" name="Right Arrow 21">
            <a:extLst>
              <a:ext uri="{FF2B5EF4-FFF2-40B4-BE49-F238E27FC236}">
                <a16:creationId xmlns:a16="http://schemas.microsoft.com/office/drawing/2014/main" id="{3A88FB14-81A6-F6F2-6631-E7E7A9BE8603}"/>
              </a:ext>
            </a:extLst>
          </p:cNvPr>
          <p:cNvSpPr/>
          <p:nvPr/>
        </p:nvSpPr>
        <p:spPr>
          <a:xfrm>
            <a:off x="3796133" y="2825553"/>
            <a:ext cx="2100021" cy="1003300"/>
          </a:xfrm>
          <a:prstGeom prst="rightArrow">
            <a:avLst>
              <a:gd name="adj1" fmla="val 72785"/>
              <a:gd name="adj2"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venir Next" panose="020B0503020202020204" pitchFamily="34" charset="0"/>
              </a:rPr>
              <a:t>Compute Predictors</a:t>
            </a:r>
          </a:p>
        </p:txBody>
      </p:sp>
      <p:sp>
        <p:nvSpPr>
          <p:cNvPr id="24" name="Right Arrow 23">
            <a:extLst>
              <a:ext uri="{FF2B5EF4-FFF2-40B4-BE49-F238E27FC236}">
                <a16:creationId xmlns:a16="http://schemas.microsoft.com/office/drawing/2014/main" id="{2F47B23B-F74A-C60D-4565-3F1947934D16}"/>
              </a:ext>
            </a:extLst>
          </p:cNvPr>
          <p:cNvSpPr/>
          <p:nvPr/>
        </p:nvSpPr>
        <p:spPr>
          <a:xfrm>
            <a:off x="2052788" y="2821583"/>
            <a:ext cx="1743345" cy="1003300"/>
          </a:xfrm>
          <a:prstGeom prst="rightArrow">
            <a:avLst>
              <a:gd name="adj1" fmla="val 72785"/>
              <a:gd name="adj2"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venir Next" panose="020B0503020202020204" pitchFamily="34" charset="0"/>
              </a:rPr>
              <a:t>Impute Predictors</a:t>
            </a:r>
          </a:p>
        </p:txBody>
      </p:sp>
      <p:sp>
        <p:nvSpPr>
          <p:cNvPr id="25" name="Right Arrow 24">
            <a:extLst>
              <a:ext uri="{FF2B5EF4-FFF2-40B4-BE49-F238E27FC236}">
                <a16:creationId xmlns:a16="http://schemas.microsoft.com/office/drawing/2014/main" id="{450CD5C1-46BC-997D-B8E6-680F591FCA4F}"/>
              </a:ext>
            </a:extLst>
          </p:cNvPr>
          <p:cNvSpPr/>
          <p:nvPr/>
        </p:nvSpPr>
        <p:spPr>
          <a:xfrm>
            <a:off x="5896154" y="2829523"/>
            <a:ext cx="1587500" cy="1003300"/>
          </a:xfrm>
          <a:prstGeom prst="rightArrow">
            <a:avLst>
              <a:gd name="adj1" fmla="val 65190"/>
              <a:gd name="adj2"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venir Next" panose="020B0503020202020204" pitchFamily="34" charset="0"/>
              </a:rPr>
              <a:t>SMOTE</a:t>
            </a:r>
          </a:p>
          <a:p>
            <a:pPr algn="ctr"/>
            <a:r>
              <a:rPr lang="en-US" dirty="0" err="1">
                <a:latin typeface="Avenir Next" panose="020B0503020202020204" pitchFamily="34" charset="0"/>
              </a:rPr>
              <a:t>sii</a:t>
            </a:r>
            <a:r>
              <a:rPr lang="en-US" dirty="0">
                <a:latin typeface="Avenir Next" panose="020B0503020202020204" pitchFamily="34" charset="0"/>
              </a:rPr>
              <a:t>=3</a:t>
            </a:r>
          </a:p>
        </p:txBody>
      </p:sp>
      <p:sp>
        <p:nvSpPr>
          <p:cNvPr id="27" name="Right Arrow 26">
            <a:extLst>
              <a:ext uri="{FF2B5EF4-FFF2-40B4-BE49-F238E27FC236}">
                <a16:creationId xmlns:a16="http://schemas.microsoft.com/office/drawing/2014/main" id="{FF948C9E-9FE3-0EA1-9FE5-BD99C853CDEA}"/>
              </a:ext>
            </a:extLst>
          </p:cNvPr>
          <p:cNvSpPr/>
          <p:nvPr/>
        </p:nvSpPr>
        <p:spPr>
          <a:xfrm>
            <a:off x="7483654" y="2821583"/>
            <a:ext cx="2278064" cy="1003300"/>
          </a:xfrm>
          <a:prstGeom prst="rightArrow">
            <a:avLst>
              <a:gd name="adj1" fmla="val 65190"/>
              <a:gd name="adj2"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venir Next" panose="020B0503020202020204" pitchFamily="34" charset="0"/>
              </a:rPr>
              <a:t>Fit &amp; Predict</a:t>
            </a:r>
          </a:p>
        </p:txBody>
      </p:sp>
      <p:sp>
        <p:nvSpPr>
          <p:cNvPr id="28" name="Rounded Rectangle 27">
            <a:extLst>
              <a:ext uri="{FF2B5EF4-FFF2-40B4-BE49-F238E27FC236}">
                <a16:creationId xmlns:a16="http://schemas.microsoft.com/office/drawing/2014/main" id="{8794D74D-C67F-CC79-6EB6-F790E624D5DC}"/>
              </a:ext>
            </a:extLst>
          </p:cNvPr>
          <p:cNvSpPr/>
          <p:nvPr/>
        </p:nvSpPr>
        <p:spPr>
          <a:xfrm>
            <a:off x="3785964" y="1729383"/>
            <a:ext cx="1608915" cy="1231900"/>
          </a:xfrm>
          <a:prstGeom prst="round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venir Next" panose="020B0503020202020204" pitchFamily="34" charset="0"/>
              </a:rPr>
              <a:t>Custom Function Transformer</a:t>
            </a:r>
          </a:p>
        </p:txBody>
      </p:sp>
      <p:sp>
        <p:nvSpPr>
          <p:cNvPr id="31" name="Connector 30">
            <a:extLst>
              <a:ext uri="{FF2B5EF4-FFF2-40B4-BE49-F238E27FC236}">
                <a16:creationId xmlns:a16="http://schemas.microsoft.com/office/drawing/2014/main" id="{737E9B3F-7665-2C89-A202-6F42CFF94A63}"/>
              </a:ext>
            </a:extLst>
          </p:cNvPr>
          <p:cNvSpPr/>
          <p:nvPr/>
        </p:nvSpPr>
        <p:spPr>
          <a:xfrm>
            <a:off x="10361604" y="2707283"/>
            <a:ext cx="1273463" cy="1231900"/>
          </a:xfrm>
          <a:prstGeom prst="flowChartConnector">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venir Next" panose="020B0503020202020204" pitchFamily="34" charset="0"/>
              </a:rPr>
              <a:t>Kappa</a:t>
            </a:r>
          </a:p>
        </p:txBody>
      </p:sp>
      <p:sp>
        <p:nvSpPr>
          <p:cNvPr id="36" name="TextBox 35">
            <a:extLst>
              <a:ext uri="{FF2B5EF4-FFF2-40B4-BE49-F238E27FC236}">
                <a16:creationId xmlns:a16="http://schemas.microsoft.com/office/drawing/2014/main" id="{A7BE9F4E-B3A7-6AE2-0695-D398AEBD824E}"/>
              </a:ext>
            </a:extLst>
          </p:cNvPr>
          <p:cNvSpPr txBox="1"/>
          <p:nvPr/>
        </p:nvSpPr>
        <p:spPr>
          <a:xfrm>
            <a:off x="7783257" y="4161435"/>
            <a:ext cx="1678858" cy="2308324"/>
          </a:xfrm>
          <a:prstGeom prst="rect">
            <a:avLst/>
          </a:prstGeom>
          <a:noFill/>
        </p:spPr>
        <p:txBody>
          <a:bodyPr wrap="none" rtlCol="0">
            <a:spAutoFit/>
          </a:bodyPr>
          <a:lstStyle/>
          <a:p>
            <a:r>
              <a:rPr lang="en-US" dirty="0">
                <a:latin typeface="Cambria Math" panose="02040503050406030204" pitchFamily="18" charset="0"/>
                <a:ea typeface="Cambria Math" panose="02040503050406030204" pitchFamily="18" charset="0"/>
              </a:rPr>
              <a:t>SLR</a:t>
            </a:r>
          </a:p>
          <a:p>
            <a:r>
              <a:rPr lang="en-US" dirty="0">
                <a:latin typeface="Cambria Math" panose="02040503050406030204" pitchFamily="18" charset="0"/>
                <a:ea typeface="Cambria Math" panose="02040503050406030204" pitchFamily="18" charset="0"/>
              </a:rPr>
              <a:t>MLR</a:t>
            </a:r>
          </a:p>
          <a:p>
            <a:r>
              <a:rPr lang="en-US" dirty="0">
                <a:latin typeface="Cambria Math" panose="02040503050406030204" pitchFamily="18" charset="0"/>
                <a:ea typeface="Cambria Math" panose="02040503050406030204" pitchFamily="18" charset="0"/>
              </a:rPr>
              <a:t>Logistic</a:t>
            </a:r>
          </a:p>
          <a:p>
            <a:r>
              <a:rPr lang="en-US" dirty="0">
                <a:latin typeface="Cambria Math" panose="02040503050406030204" pitchFamily="18" charset="0"/>
                <a:ea typeface="Cambria Math" panose="02040503050406030204" pitchFamily="18" charset="0"/>
              </a:rPr>
              <a:t>Random Forest</a:t>
            </a:r>
            <a:br>
              <a:rPr lang="en-US" dirty="0">
                <a:latin typeface="Cambria Math" panose="02040503050406030204" pitchFamily="18" charset="0"/>
                <a:ea typeface="Cambria Math" panose="02040503050406030204" pitchFamily="18" charset="0"/>
              </a:rPr>
            </a:br>
            <a:r>
              <a:rPr lang="en-US" dirty="0">
                <a:latin typeface="Cambria Math" panose="02040503050406030204" pitchFamily="18" charset="0"/>
                <a:ea typeface="Cambria Math" panose="02040503050406030204" pitchFamily="18" charset="0"/>
              </a:rPr>
              <a:t>SVR</a:t>
            </a:r>
          </a:p>
          <a:p>
            <a:r>
              <a:rPr lang="en-US" dirty="0">
                <a:latin typeface="Cambria Math" panose="02040503050406030204" pitchFamily="18" charset="0"/>
                <a:ea typeface="Cambria Math" panose="02040503050406030204" pitchFamily="18" charset="0"/>
              </a:rPr>
              <a:t>AdaBoost</a:t>
            </a:r>
          </a:p>
          <a:p>
            <a:r>
              <a:rPr lang="en-US" dirty="0" err="1">
                <a:latin typeface="Cambria Math" panose="02040503050406030204" pitchFamily="18" charset="0"/>
                <a:ea typeface="Cambria Math" panose="02040503050406030204" pitchFamily="18" charset="0"/>
              </a:rPr>
              <a:t>GradientBoost</a:t>
            </a:r>
            <a:endParaRPr lang="en-US" dirty="0">
              <a:latin typeface="Cambria Math" panose="02040503050406030204" pitchFamily="18" charset="0"/>
              <a:ea typeface="Cambria Math" panose="02040503050406030204" pitchFamily="18" charset="0"/>
            </a:endParaRPr>
          </a:p>
          <a:p>
            <a:r>
              <a:rPr lang="en-US" dirty="0" err="1">
                <a:latin typeface="Cambria Math" panose="02040503050406030204" pitchFamily="18" charset="0"/>
                <a:ea typeface="Cambria Math" panose="02040503050406030204" pitchFamily="18" charset="0"/>
              </a:rPr>
              <a:t>XGBoost</a:t>
            </a:r>
            <a:endParaRPr lang="en-US" dirty="0">
              <a:latin typeface="Cambria Math" panose="02040503050406030204" pitchFamily="18" charset="0"/>
              <a:ea typeface="Cambria Math" panose="02040503050406030204" pitchFamily="18" charset="0"/>
            </a:endParaRPr>
          </a:p>
        </p:txBody>
      </p:sp>
      <p:sp>
        <p:nvSpPr>
          <p:cNvPr id="37" name="TextBox 36">
            <a:extLst>
              <a:ext uri="{FF2B5EF4-FFF2-40B4-BE49-F238E27FC236}">
                <a16:creationId xmlns:a16="http://schemas.microsoft.com/office/drawing/2014/main" id="{8F16992B-D8F2-A0C6-EBFA-6CE0FB157EFF}"/>
              </a:ext>
            </a:extLst>
          </p:cNvPr>
          <p:cNvSpPr txBox="1"/>
          <p:nvPr/>
        </p:nvSpPr>
        <p:spPr>
          <a:xfrm>
            <a:off x="9543528" y="4894917"/>
            <a:ext cx="1620124" cy="523220"/>
          </a:xfrm>
          <a:prstGeom prst="rect">
            <a:avLst/>
          </a:prstGeom>
          <a:noFill/>
        </p:spPr>
        <p:txBody>
          <a:bodyPr wrap="none" rtlCol="0">
            <a:spAutoFit/>
          </a:bodyPr>
          <a:lstStyle/>
          <a:p>
            <a:r>
              <a:rPr lang="en-US" sz="2800" dirty="0">
                <a:solidFill>
                  <a:schemeClr val="accent6">
                    <a:lumMod val="50000"/>
                  </a:schemeClr>
                </a:solidFill>
                <a:latin typeface="Avenir Next" panose="020B0503020202020204" pitchFamily="34" charset="0"/>
              </a:rPr>
              <a:t>+ Tuning</a:t>
            </a:r>
          </a:p>
        </p:txBody>
      </p:sp>
    </p:spTree>
    <p:extLst>
      <p:ext uri="{BB962C8B-B14F-4D97-AF65-F5344CB8AC3E}">
        <p14:creationId xmlns:p14="http://schemas.microsoft.com/office/powerpoint/2010/main" val="3817592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dissolve">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dissolv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dissolve">
                                      <p:cBhvr>
                                        <p:cTn id="22" dur="500"/>
                                        <p:tgtEl>
                                          <p:spTgt spid="28"/>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dissolve">
                                      <p:cBhvr>
                                        <p:cTn id="27" dur="500"/>
                                        <p:tgtEl>
                                          <p:spTgt spid="1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wipe(left)">
                                      <p:cBhvr>
                                        <p:cTn id="32" dur="500"/>
                                        <p:tgtEl>
                                          <p:spTgt spid="3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wipe(left)">
                                      <p:cBhvr>
                                        <p:cTn id="37" dur="500"/>
                                        <p:tgtEl>
                                          <p:spTgt spid="24"/>
                                        </p:tgtEl>
                                      </p:cBhvr>
                                    </p:animEffect>
                                  </p:childTnLst>
                                </p:cTn>
                              </p:par>
                            </p:childTnLst>
                          </p:cTn>
                        </p:par>
                        <p:par>
                          <p:cTn id="38" fill="hold">
                            <p:stCondLst>
                              <p:cond delay="500"/>
                            </p:stCondLst>
                            <p:childTnLst>
                              <p:par>
                                <p:cTn id="39" presetID="22" presetClass="entr" presetSubtype="8" fill="hold" grpId="0" nodeType="after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wipe(left)">
                                      <p:cBhvr>
                                        <p:cTn id="41" dur="500"/>
                                        <p:tgtEl>
                                          <p:spTgt spid="22"/>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wipe(left)">
                                      <p:cBhvr>
                                        <p:cTn id="46" dur="500"/>
                                        <p:tgtEl>
                                          <p:spTgt spid="25"/>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grpId="0" nodeType="click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wipe(left)">
                                      <p:cBhvr>
                                        <p:cTn id="51" dur="500"/>
                                        <p:tgtEl>
                                          <p:spTgt spid="27"/>
                                        </p:tgtEl>
                                      </p:cBhvr>
                                    </p:animEffect>
                                  </p:childTnLst>
                                </p:cTn>
                              </p:par>
                            </p:childTnLst>
                          </p:cTn>
                        </p:par>
                      </p:childTnLst>
                    </p:cTn>
                  </p:par>
                  <p:par>
                    <p:cTn id="52" fill="hold">
                      <p:stCondLst>
                        <p:cond delay="indefinite"/>
                      </p:stCondLst>
                      <p:childTnLst>
                        <p:par>
                          <p:cTn id="53" fill="hold">
                            <p:stCondLst>
                              <p:cond delay="0"/>
                            </p:stCondLst>
                            <p:childTnLst>
                              <p:par>
                                <p:cTn id="54" presetID="9" presetClass="entr" presetSubtype="0" fill="hold" grpId="1" nodeType="clickEffect">
                                  <p:stCondLst>
                                    <p:cond delay="0"/>
                                  </p:stCondLst>
                                  <p:childTnLst>
                                    <p:set>
                                      <p:cBhvr>
                                        <p:cTn id="55" dur="1" fill="hold">
                                          <p:stCondLst>
                                            <p:cond delay="0"/>
                                          </p:stCondLst>
                                        </p:cTn>
                                        <p:tgtEl>
                                          <p:spTgt spid="31"/>
                                        </p:tgtEl>
                                        <p:attrNameLst>
                                          <p:attrName>style.visibility</p:attrName>
                                        </p:attrNameLst>
                                      </p:cBhvr>
                                      <p:to>
                                        <p:strVal val="visible"/>
                                      </p:to>
                                    </p:set>
                                    <p:animEffect transition="in" filter="dissolve">
                                      <p:cBhvr>
                                        <p:cTn id="56" dur="500"/>
                                        <p:tgtEl>
                                          <p:spTgt spid="31"/>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grpId="0" nodeType="click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dissolve">
                                      <p:cBhvr>
                                        <p:cTn id="61" dur="500"/>
                                        <p:tgtEl>
                                          <p:spTgt spid="36"/>
                                        </p:tgtEl>
                                      </p:cBhvr>
                                    </p:animEffec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grpId="0" nodeType="clickEffect">
                                  <p:stCondLst>
                                    <p:cond delay="0"/>
                                  </p:stCondLst>
                                  <p:childTnLst>
                                    <p:set>
                                      <p:cBhvr>
                                        <p:cTn id="65" dur="1" fill="hold">
                                          <p:stCondLst>
                                            <p:cond delay="0"/>
                                          </p:stCondLst>
                                        </p:cTn>
                                        <p:tgtEl>
                                          <p:spTgt spid="37"/>
                                        </p:tgtEl>
                                        <p:attrNameLst>
                                          <p:attrName>style.visibility</p:attrName>
                                        </p:attrNameLst>
                                      </p:cBhvr>
                                      <p:to>
                                        <p:strVal val="visible"/>
                                      </p:to>
                                    </p:set>
                                    <p:animEffect transition="in" filter="dissolve">
                                      <p:cBhvr>
                                        <p:cTn id="6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8" grpId="0" animBg="1"/>
      <p:bldP spid="19" grpId="0" animBg="1"/>
      <p:bldP spid="22" grpId="0" animBg="1"/>
      <p:bldP spid="24" grpId="0" animBg="1"/>
      <p:bldP spid="25" grpId="0" animBg="1"/>
      <p:bldP spid="27" grpId="0" animBg="1"/>
      <p:bldP spid="28" grpId="0" animBg="1"/>
      <p:bldP spid="31" grpId="0" animBg="1"/>
      <p:bldP spid="31" grpId="1" animBg="1"/>
      <p:bldP spid="36" grpId="0"/>
      <p:bldP spid="3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52374-DD8C-7F25-A2EA-53EBCBE2F4CB}"/>
              </a:ext>
            </a:extLst>
          </p:cNvPr>
          <p:cNvSpPr>
            <a:spLocks noGrp="1"/>
          </p:cNvSpPr>
          <p:nvPr>
            <p:ph type="title"/>
          </p:nvPr>
        </p:nvSpPr>
        <p:spPr/>
        <p:txBody>
          <a:bodyPr/>
          <a:lstStyle/>
          <a:p>
            <a:r>
              <a:rPr lang="en-US" dirty="0"/>
              <a:t>Modeling Process</a:t>
            </a:r>
          </a:p>
        </p:txBody>
      </p:sp>
      <p:sp>
        <p:nvSpPr>
          <p:cNvPr id="3" name="Content Placeholder 2">
            <a:extLst>
              <a:ext uri="{FF2B5EF4-FFF2-40B4-BE49-F238E27FC236}">
                <a16:creationId xmlns:a16="http://schemas.microsoft.com/office/drawing/2014/main" id="{42A190FC-4615-8EFC-7AA3-7B343F481335}"/>
              </a:ext>
            </a:extLst>
          </p:cNvPr>
          <p:cNvSpPr>
            <a:spLocks noGrp="1"/>
          </p:cNvSpPr>
          <p:nvPr>
            <p:ph idx="1"/>
          </p:nvPr>
        </p:nvSpPr>
        <p:spPr/>
        <p:txBody>
          <a:bodyPr>
            <a:normAutofit fontScale="85000" lnSpcReduction="10000"/>
          </a:bodyPr>
          <a:lstStyle/>
          <a:p>
            <a:r>
              <a:rPr lang="en-US" dirty="0"/>
              <a:t>Contest-specified evaluation: Cohen’s Kappa with quadratic weights</a:t>
            </a:r>
          </a:p>
          <a:p>
            <a:pPr lvl="1"/>
            <a:r>
              <a:rPr lang="en-US" dirty="0"/>
              <a:t>Measure of accuracy for ordinal variables</a:t>
            </a:r>
          </a:p>
          <a:p>
            <a:r>
              <a:rPr lang="en-US" dirty="0"/>
              <a:t>Imputation of missing values</a:t>
            </a:r>
          </a:p>
          <a:p>
            <a:pPr lvl="1"/>
            <a:r>
              <a:rPr lang="en-US" dirty="0"/>
              <a:t>KNN imputation of missing PCIAT question responses, for improved PCIAT total score/SII score.</a:t>
            </a:r>
          </a:p>
          <a:p>
            <a:pPr lvl="1"/>
            <a:r>
              <a:rPr lang="en-US" dirty="0"/>
              <a:t>Custom imputation for predictor variables: </a:t>
            </a:r>
          </a:p>
          <a:p>
            <a:pPr lvl="2"/>
            <a:r>
              <a:rPr lang="en-US" dirty="0"/>
              <a:t>Performance comparison of KNN vs. MICE</a:t>
            </a:r>
          </a:p>
          <a:p>
            <a:pPr lvl="2"/>
            <a:r>
              <a:rPr lang="en-US" dirty="0"/>
              <a:t>follow-up encoding of derived “zone” variables.</a:t>
            </a:r>
          </a:p>
          <a:p>
            <a:r>
              <a:rPr lang="en-US" kern="100" dirty="0">
                <a:latin typeface="Avenir Next" panose="020B0503020202020204" pitchFamily="34" charset="0"/>
                <a:ea typeface="Aptos" panose="020B0004020202020204" pitchFamily="34" charset="0"/>
                <a:cs typeface="Times New Roman" panose="02020603050405020304" pitchFamily="18" charset="0"/>
              </a:rPr>
              <a:t>Duplicate data to inflate # of SII 3’s.</a:t>
            </a:r>
          </a:p>
          <a:p>
            <a:r>
              <a:rPr lang="en-US" dirty="0"/>
              <a:t>Multiple options for prediction</a:t>
            </a:r>
          </a:p>
          <a:p>
            <a:pPr lvl="1"/>
            <a:r>
              <a:rPr lang="en-US" sz="1800" kern="100" dirty="0">
                <a:effectLst/>
                <a:latin typeface="Avenir Next" panose="020B0503020202020204" pitchFamily="34" charset="0"/>
                <a:ea typeface="Aptos" panose="020B0004020202020204" pitchFamily="34" charset="0"/>
                <a:cs typeface="Times New Roman" panose="02020603050405020304" pitchFamily="18" charset="0"/>
              </a:rPr>
              <a:t>Predict SII directly, as quantitative variable</a:t>
            </a:r>
          </a:p>
          <a:p>
            <a:pPr lvl="1"/>
            <a:r>
              <a:rPr lang="en-US" sz="1800" kern="100" dirty="0">
                <a:effectLst/>
                <a:latin typeface="Avenir Next" panose="020B0503020202020204" pitchFamily="34" charset="0"/>
                <a:ea typeface="Aptos" panose="020B0004020202020204" pitchFamily="34" charset="0"/>
                <a:cs typeface="Times New Roman" panose="02020603050405020304" pitchFamily="18" charset="0"/>
              </a:rPr>
              <a:t>Predict PCIAT and compute SII</a:t>
            </a:r>
          </a:p>
          <a:p>
            <a:pPr lvl="2"/>
            <a:r>
              <a:rPr lang="en-US" sz="1400" kern="100" dirty="0">
                <a:effectLst/>
                <a:latin typeface="Avenir Next" panose="020B0503020202020204" pitchFamily="34" charset="0"/>
                <a:ea typeface="Aptos" panose="020B0004020202020204" pitchFamily="34" charset="0"/>
                <a:cs typeface="Times New Roman" panose="02020603050405020304" pitchFamily="18" charset="0"/>
              </a:rPr>
              <a:t>Option to tweak SII bin cut-offs.</a:t>
            </a:r>
          </a:p>
          <a:p>
            <a:pPr lvl="1"/>
            <a:r>
              <a:rPr lang="en-US" sz="1800" kern="100" dirty="0">
                <a:effectLst/>
                <a:latin typeface="Avenir Next" panose="020B0503020202020204" pitchFamily="34" charset="0"/>
                <a:ea typeface="Aptos" panose="020B0004020202020204" pitchFamily="34" charset="0"/>
                <a:cs typeface="Times New Roman" panose="02020603050405020304" pitchFamily="18" charset="0"/>
              </a:rPr>
              <a:t>Ordinal classifier for SII</a:t>
            </a:r>
          </a:p>
          <a:p>
            <a:pPr lvl="1"/>
            <a:endParaRPr lang="en-US" dirty="0"/>
          </a:p>
          <a:p>
            <a:pPr lvl="1"/>
            <a:endParaRPr lang="en-US" dirty="0"/>
          </a:p>
        </p:txBody>
      </p:sp>
    </p:spTree>
    <p:extLst>
      <p:ext uri="{BB962C8B-B14F-4D97-AF65-F5344CB8AC3E}">
        <p14:creationId xmlns:p14="http://schemas.microsoft.com/office/powerpoint/2010/main" val="105088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wipe(down)">
                                      <p:cBhvr>
                                        <p:cTn id="30" dur="500"/>
                                        <p:tgtEl>
                                          <p:spTgt spid="3">
                                            <p:txEl>
                                              <p:pRg st="5" end="5"/>
                                            </p:txEl>
                                          </p:spTgt>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wipe(down)">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0"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wipe(down)">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wipe(down)">
                                      <p:cBhvr>
                                        <p:cTn id="43" dur="500"/>
                                        <p:tgtEl>
                                          <p:spTgt spid="3">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grpId="0" nodeType="click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wipe(down)">
                                      <p:cBhvr>
                                        <p:cTn id="48" dur="500"/>
                                        <p:tgtEl>
                                          <p:spTgt spid="3">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wipe(down)">
                                      <p:cBhvr>
                                        <p:cTn id="53" dur="500"/>
                                        <p:tgtEl>
                                          <p:spTgt spid="3">
                                            <p:txEl>
                                              <p:pRg st="10" end="10"/>
                                            </p:txEl>
                                          </p:spTgt>
                                        </p:tgtEl>
                                      </p:cBhvr>
                                    </p:animEffect>
                                  </p:childTnLst>
                                </p:cTn>
                              </p:par>
                              <p:par>
                                <p:cTn id="54" presetID="22" presetClass="entr" presetSubtype="4" fill="hold" grpId="0" nodeType="withEffect">
                                  <p:stCondLst>
                                    <p:cond delay="0"/>
                                  </p:stCondLst>
                                  <p:childTnLst>
                                    <p:set>
                                      <p:cBhvr>
                                        <p:cTn id="55" dur="1" fill="hold">
                                          <p:stCondLst>
                                            <p:cond delay="0"/>
                                          </p:stCondLst>
                                        </p:cTn>
                                        <p:tgtEl>
                                          <p:spTgt spid="3">
                                            <p:txEl>
                                              <p:pRg st="11" end="11"/>
                                            </p:txEl>
                                          </p:spTgt>
                                        </p:tgtEl>
                                        <p:attrNameLst>
                                          <p:attrName>style.visibility</p:attrName>
                                        </p:attrNameLst>
                                      </p:cBhvr>
                                      <p:to>
                                        <p:strVal val="visible"/>
                                      </p:to>
                                    </p:set>
                                    <p:animEffect transition="in" filter="wipe(down)">
                                      <p:cBhvr>
                                        <p:cTn id="56" dur="500"/>
                                        <p:tgtEl>
                                          <p:spTgt spid="3">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grpId="0" nodeType="clickEffect">
                                  <p:stCondLst>
                                    <p:cond delay="0"/>
                                  </p:stCondLst>
                                  <p:childTnLst>
                                    <p:set>
                                      <p:cBhvr>
                                        <p:cTn id="60" dur="1" fill="hold">
                                          <p:stCondLst>
                                            <p:cond delay="0"/>
                                          </p:stCondLst>
                                        </p:cTn>
                                        <p:tgtEl>
                                          <p:spTgt spid="3">
                                            <p:txEl>
                                              <p:pRg st="12" end="12"/>
                                            </p:txEl>
                                          </p:spTgt>
                                        </p:tgtEl>
                                        <p:attrNameLst>
                                          <p:attrName>style.visibility</p:attrName>
                                        </p:attrNameLst>
                                      </p:cBhvr>
                                      <p:to>
                                        <p:strVal val="visible"/>
                                      </p:to>
                                    </p:set>
                                    <p:animEffect transition="in" filter="wipe(down)">
                                      <p:cBhvr>
                                        <p:cTn id="61"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B8146-AD20-83FE-80DC-8FD5D0E9AF3E}"/>
              </a:ext>
            </a:extLst>
          </p:cNvPr>
          <p:cNvSpPr>
            <a:spLocks noGrp="1"/>
          </p:cNvSpPr>
          <p:nvPr>
            <p:ph type="title"/>
          </p:nvPr>
        </p:nvSpPr>
        <p:spPr/>
        <p:txBody>
          <a:bodyPr/>
          <a:lstStyle/>
          <a:p>
            <a:r>
              <a:rPr lang="en-US" dirty="0"/>
              <a:t>Final Results	</a:t>
            </a:r>
          </a:p>
        </p:txBody>
      </p:sp>
      <p:sp>
        <p:nvSpPr>
          <p:cNvPr id="3" name="Content Placeholder 2">
            <a:extLst>
              <a:ext uri="{FF2B5EF4-FFF2-40B4-BE49-F238E27FC236}">
                <a16:creationId xmlns:a16="http://schemas.microsoft.com/office/drawing/2014/main" id="{F59EDBE0-6C6D-A221-08E7-6D21BF71AC16}"/>
              </a:ext>
            </a:extLst>
          </p:cNvPr>
          <p:cNvSpPr>
            <a:spLocks noGrp="1"/>
          </p:cNvSpPr>
          <p:nvPr>
            <p:ph idx="1"/>
          </p:nvPr>
        </p:nvSpPr>
        <p:spPr/>
        <p:txBody>
          <a:bodyPr/>
          <a:lstStyle/>
          <a:p>
            <a:r>
              <a:rPr lang="en-US" dirty="0"/>
              <a:t>Say something here about the models that rose to the top and the performance of those models.</a:t>
            </a:r>
          </a:p>
        </p:txBody>
      </p:sp>
    </p:spTree>
    <p:extLst>
      <p:ext uri="{BB962C8B-B14F-4D97-AF65-F5344CB8AC3E}">
        <p14:creationId xmlns:p14="http://schemas.microsoft.com/office/powerpoint/2010/main" val="894810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close-up of a newspaper&#10;&#10;Description automatically generated">
            <a:extLst>
              <a:ext uri="{FF2B5EF4-FFF2-40B4-BE49-F238E27FC236}">
                <a16:creationId xmlns:a16="http://schemas.microsoft.com/office/drawing/2014/main" id="{A90DF1D5-859D-66FF-0F0D-1FE5393274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628927">
            <a:off x="1461677" y="395586"/>
            <a:ext cx="4548286" cy="6066827"/>
          </a:xfrm>
          <a:prstGeom prst="rect">
            <a:avLst/>
          </a:prstGeom>
        </p:spPr>
      </p:pic>
      <p:pic>
        <p:nvPicPr>
          <p:cNvPr id="16" name="Picture 15" descr="A paper with text and images&#10;&#10;Description automatically generated with medium confidence">
            <a:extLst>
              <a:ext uri="{FF2B5EF4-FFF2-40B4-BE49-F238E27FC236}">
                <a16:creationId xmlns:a16="http://schemas.microsoft.com/office/drawing/2014/main" id="{E83888D3-AF62-A0DF-4814-54673DC3BF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33927">
            <a:off x="4493495" y="333716"/>
            <a:ext cx="4848301" cy="6858000"/>
          </a:xfrm>
          <a:prstGeom prst="rect">
            <a:avLst/>
          </a:prstGeom>
        </p:spPr>
      </p:pic>
      <p:sp>
        <p:nvSpPr>
          <p:cNvPr id="2" name="Title 1">
            <a:extLst>
              <a:ext uri="{FF2B5EF4-FFF2-40B4-BE49-F238E27FC236}">
                <a16:creationId xmlns:a16="http://schemas.microsoft.com/office/drawing/2014/main" id="{082A0A8A-750B-384A-4A71-E4A89A15421C}"/>
              </a:ext>
            </a:extLst>
          </p:cNvPr>
          <p:cNvSpPr>
            <a:spLocks noGrp="1"/>
          </p:cNvSpPr>
          <p:nvPr>
            <p:ph type="title"/>
          </p:nvPr>
        </p:nvSpPr>
        <p:spPr>
          <a:xfrm>
            <a:off x="409440" y="5532437"/>
            <a:ext cx="10515600" cy="1325563"/>
          </a:xfrm>
        </p:spPr>
        <p:txBody>
          <a:bodyPr/>
          <a:lstStyle/>
          <a:p>
            <a:r>
              <a:rPr lang="en-US" dirty="0">
                <a:latin typeface="Avenir Next" panose="020B0503020202020204" pitchFamily="34" charset="0"/>
              </a:rPr>
              <a:t>The Problem</a:t>
            </a:r>
          </a:p>
        </p:txBody>
      </p:sp>
      <p:pic>
        <p:nvPicPr>
          <p:cNvPr id="8" name="Picture 7" descr="A child sitting on a couch holding a tablet&#10;&#10;Description automatically generated">
            <a:extLst>
              <a:ext uri="{FF2B5EF4-FFF2-40B4-BE49-F238E27FC236}">
                <a16:creationId xmlns:a16="http://schemas.microsoft.com/office/drawing/2014/main" id="{1038F0E8-63C7-2FE1-B755-C9709A0EB9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9958" y="1171186"/>
            <a:ext cx="10049806" cy="6706239"/>
          </a:xfrm>
          <a:prstGeom prst="rect">
            <a:avLst/>
          </a:prstGeom>
        </p:spPr>
      </p:pic>
    </p:spTree>
    <p:extLst>
      <p:ext uri="{BB962C8B-B14F-4D97-AF65-F5344CB8AC3E}">
        <p14:creationId xmlns:p14="http://schemas.microsoft.com/office/powerpoint/2010/main" val="3447924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50000" decel="5000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accel="50000" decel="5000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1000" fill="hold"/>
                                        <p:tgtEl>
                                          <p:spTgt spid="16"/>
                                        </p:tgtEl>
                                        <p:attrNameLst>
                                          <p:attrName>ppt_x</p:attrName>
                                        </p:attrNameLst>
                                      </p:cBhvr>
                                      <p:tavLst>
                                        <p:tav tm="0">
                                          <p:val>
                                            <p:strVal val="#ppt_x"/>
                                          </p:val>
                                        </p:tav>
                                        <p:tav tm="100000">
                                          <p:val>
                                            <p:strVal val="#ppt_x"/>
                                          </p:val>
                                        </p:tav>
                                      </p:tavLst>
                                    </p:anim>
                                    <p:anim calcmode="lin" valueType="num">
                                      <p:cBhvr additive="base">
                                        <p:cTn id="14" dur="1000" fill="hold"/>
                                        <p:tgtEl>
                                          <p:spTgt spid="16"/>
                                        </p:tgtEl>
                                        <p:attrNameLst>
                                          <p:attrName>ppt_y</p:attrName>
                                        </p:attrNameLst>
                                      </p:cBhvr>
                                      <p:tavLst>
                                        <p:tav tm="0">
                                          <p:val>
                                            <p:strVal val="1+#ppt_h/2"/>
                                          </p:val>
                                        </p:tav>
                                        <p:tav tm="100000">
                                          <p:val>
                                            <p:strVal val="#ppt_y"/>
                                          </p:val>
                                        </p:tav>
                                      </p:tavLst>
                                    </p:anim>
                                  </p:childTnLst>
                                </p:cTn>
                              </p:par>
                              <p:par>
                                <p:cTn id="15" presetID="9" presetClass="emph" presetSubtype="0" nodeType="withEffect">
                                  <p:stCondLst>
                                    <p:cond delay="0"/>
                                  </p:stCondLst>
                                  <p:childTnLst>
                                    <p:set>
                                      <p:cBhvr>
                                        <p:cTn id="16" dur="indefinite"/>
                                        <p:tgtEl>
                                          <p:spTgt spid="20"/>
                                        </p:tgtEl>
                                        <p:attrNameLst>
                                          <p:attrName>style.opacity</p:attrName>
                                        </p:attrNameLst>
                                      </p:cBhvr>
                                      <p:to>
                                        <p:strVal val="0.5"/>
                                      </p:to>
                                    </p:set>
                                    <p:animEffect filter="image" prLst="opacity: 0.5">
                                      <p:cBhvr rctx="IE">
                                        <p:cTn id="17" dur="indefinite"/>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55" presetClass="exit" presetSubtype="0" fill="hold" nodeType="clickEffect">
                                  <p:stCondLst>
                                    <p:cond delay="0"/>
                                  </p:stCondLst>
                                  <p:childTnLst>
                                    <p:anim calcmode="lin" valueType="num">
                                      <p:cBhvr>
                                        <p:cTn id="21" dur="500"/>
                                        <p:tgtEl>
                                          <p:spTgt spid="20"/>
                                        </p:tgtEl>
                                        <p:attrNameLst>
                                          <p:attrName>ppt_w</p:attrName>
                                        </p:attrNameLst>
                                      </p:cBhvr>
                                      <p:tavLst>
                                        <p:tav tm="0">
                                          <p:val>
                                            <p:strVal val="ppt_w"/>
                                          </p:val>
                                        </p:tav>
                                        <p:tav tm="100000">
                                          <p:val>
                                            <p:strVal val="ppt_w*0.70"/>
                                          </p:val>
                                        </p:tav>
                                      </p:tavLst>
                                    </p:anim>
                                    <p:anim calcmode="lin" valueType="num">
                                      <p:cBhvr>
                                        <p:cTn id="22" dur="500"/>
                                        <p:tgtEl>
                                          <p:spTgt spid="20"/>
                                        </p:tgtEl>
                                        <p:attrNameLst>
                                          <p:attrName>ppt_h</p:attrName>
                                        </p:attrNameLst>
                                      </p:cBhvr>
                                      <p:tavLst>
                                        <p:tav tm="0">
                                          <p:val>
                                            <p:strVal val="ppt_h"/>
                                          </p:val>
                                        </p:tav>
                                        <p:tav tm="100000">
                                          <p:val>
                                            <p:strVal val="ppt_h"/>
                                          </p:val>
                                        </p:tav>
                                      </p:tavLst>
                                    </p:anim>
                                    <p:animEffect transition="out" filter="fade">
                                      <p:cBhvr>
                                        <p:cTn id="23" dur="500"/>
                                        <p:tgtEl>
                                          <p:spTgt spid="20"/>
                                        </p:tgtEl>
                                      </p:cBhvr>
                                    </p:animEffect>
                                    <p:set>
                                      <p:cBhvr>
                                        <p:cTn id="24" dur="1" fill="hold">
                                          <p:stCondLst>
                                            <p:cond delay="499"/>
                                          </p:stCondLst>
                                        </p:cTn>
                                        <p:tgtEl>
                                          <p:spTgt spid="20"/>
                                        </p:tgtEl>
                                        <p:attrNameLst>
                                          <p:attrName>style.visibility</p:attrName>
                                        </p:attrNameLst>
                                      </p:cBhvr>
                                      <p:to>
                                        <p:strVal val="hidden"/>
                                      </p:to>
                                    </p:set>
                                  </p:childTnLst>
                                </p:cTn>
                              </p:par>
                              <p:par>
                                <p:cTn id="25" presetID="55" presetClass="exit" presetSubtype="0" fill="hold" nodeType="withEffect">
                                  <p:stCondLst>
                                    <p:cond delay="0"/>
                                  </p:stCondLst>
                                  <p:childTnLst>
                                    <p:anim calcmode="lin" valueType="num">
                                      <p:cBhvr>
                                        <p:cTn id="26" dur="500"/>
                                        <p:tgtEl>
                                          <p:spTgt spid="8"/>
                                        </p:tgtEl>
                                        <p:attrNameLst>
                                          <p:attrName>ppt_w</p:attrName>
                                        </p:attrNameLst>
                                      </p:cBhvr>
                                      <p:tavLst>
                                        <p:tav tm="0">
                                          <p:val>
                                            <p:strVal val="ppt_w"/>
                                          </p:val>
                                        </p:tav>
                                        <p:tav tm="100000">
                                          <p:val>
                                            <p:strVal val="ppt_w*0.70"/>
                                          </p:val>
                                        </p:tav>
                                      </p:tavLst>
                                    </p:anim>
                                    <p:anim calcmode="lin" valueType="num">
                                      <p:cBhvr>
                                        <p:cTn id="27" dur="500"/>
                                        <p:tgtEl>
                                          <p:spTgt spid="8"/>
                                        </p:tgtEl>
                                        <p:attrNameLst>
                                          <p:attrName>ppt_h</p:attrName>
                                        </p:attrNameLst>
                                      </p:cBhvr>
                                      <p:tavLst>
                                        <p:tav tm="0">
                                          <p:val>
                                            <p:strVal val="ppt_h"/>
                                          </p:val>
                                        </p:tav>
                                        <p:tav tm="100000">
                                          <p:val>
                                            <p:strVal val="ppt_h"/>
                                          </p:val>
                                        </p:tav>
                                      </p:tavLst>
                                    </p:anim>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par>
                                <p:cTn id="30" presetID="55" presetClass="exit" presetSubtype="0" fill="hold" nodeType="withEffect">
                                  <p:stCondLst>
                                    <p:cond delay="0"/>
                                  </p:stCondLst>
                                  <p:childTnLst>
                                    <p:anim calcmode="lin" valueType="num">
                                      <p:cBhvr>
                                        <p:cTn id="31" dur="500"/>
                                        <p:tgtEl>
                                          <p:spTgt spid="16"/>
                                        </p:tgtEl>
                                        <p:attrNameLst>
                                          <p:attrName>ppt_w</p:attrName>
                                        </p:attrNameLst>
                                      </p:cBhvr>
                                      <p:tavLst>
                                        <p:tav tm="0">
                                          <p:val>
                                            <p:strVal val="ppt_w"/>
                                          </p:val>
                                        </p:tav>
                                        <p:tav tm="100000">
                                          <p:val>
                                            <p:strVal val="ppt_w*0.70"/>
                                          </p:val>
                                        </p:tav>
                                      </p:tavLst>
                                    </p:anim>
                                    <p:anim calcmode="lin" valueType="num">
                                      <p:cBhvr>
                                        <p:cTn id="32" dur="500"/>
                                        <p:tgtEl>
                                          <p:spTgt spid="16"/>
                                        </p:tgtEl>
                                        <p:attrNameLst>
                                          <p:attrName>ppt_h</p:attrName>
                                        </p:attrNameLst>
                                      </p:cBhvr>
                                      <p:tavLst>
                                        <p:tav tm="0">
                                          <p:val>
                                            <p:strVal val="ppt_h"/>
                                          </p:val>
                                        </p:tav>
                                        <p:tav tm="100000">
                                          <p:val>
                                            <p:strVal val="ppt_h"/>
                                          </p:val>
                                        </p:tav>
                                      </p:tavLst>
                                    </p:anim>
                                    <p:animEffect transition="out" filter="fade">
                                      <p:cBhvr>
                                        <p:cTn id="33" dur="500"/>
                                        <p:tgtEl>
                                          <p:spTgt spid="16"/>
                                        </p:tgtEl>
                                      </p:cBhvr>
                                    </p:animEffect>
                                    <p:set>
                                      <p:cBhvr>
                                        <p:cTn id="34" dur="1" fill="hold">
                                          <p:stCondLst>
                                            <p:cond delay="4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F4CFF0-563C-30FA-90C6-C8573F991DA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CA952F5-8B75-FAA4-E89C-86157866ED75}"/>
              </a:ext>
            </a:extLst>
          </p:cNvPr>
          <p:cNvSpPr>
            <a:spLocks noGrp="1"/>
          </p:cNvSpPr>
          <p:nvPr>
            <p:ph idx="1"/>
          </p:nvPr>
        </p:nvSpPr>
        <p:spPr>
          <a:xfrm>
            <a:off x="3165428" y="5881699"/>
            <a:ext cx="8132928" cy="1222375"/>
          </a:xfrm>
        </p:spPr>
        <p:txBody>
          <a:bodyPr/>
          <a:lstStyle/>
          <a:p>
            <a:pPr marL="0" indent="0">
              <a:buNone/>
            </a:pPr>
            <a:r>
              <a:rPr lang="en-US" dirty="0">
                <a:solidFill>
                  <a:srgbClr val="2E3133"/>
                </a:solidFill>
              </a:rPr>
              <a:t>Identify early signs of problematic internet use based on physical activity and fitness data.</a:t>
            </a:r>
            <a:endParaRPr lang="en-US" dirty="0">
              <a:solidFill>
                <a:srgbClr val="2E3133"/>
              </a:solidFill>
              <a:effectLst/>
              <a:latin typeface="Avenir Next" panose="020B0503020202020204" pitchFamily="34" charset="0"/>
            </a:endParaRPr>
          </a:p>
        </p:txBody>
      </p:sp>
      <p:pic>
        <p:nvPicPr>
          <p:cNvPr id="6" name="Picture 5" descr="A child running through a field&#10;&#10;Description automatically generated">
            <a:extLst>
              <a:ext uri="{FF2B5EF4-FFF2-40B4-BE49-F238E27FC236}">
                <a16:creationId xmlns:a16="http://schemas.microsoft.com/office/drawing/2014/main" id="{D192FD3E-0AA3-237E-C2E6-F247A3EFD4B1}"/>
              </a:ext>
            </a:extLst>
          </p:cNvPr>
          <p:cNvPicPr>
            <a:picLocks noChangeAspect="1"/>
          </p:cNvPicPr>
          <p:nvPr/>
        </p:nvPicPr>
        <p:blipFill>
          <a:blip r:embed="rId3">
            <a:extLst>
              <a:ext uri="{28A0092B-C50C-407E-A947-70E740481C1C}">
                <a14:useLocalDpi xmlns:a14="http://schemas.microsoft.com/office/drawing/2010/main" val="0"/>
              </a:ext>
            </a:extLst>
          </a:blip>
          <a:srcRect l="19943" t="30810" r="17693" b="9550"/>
          <a:stretch/>
        </p:blipFill>
        <p:spPr>
          <a:xfrm rot="21348648">
            <a:off x="7764147" y="644568"/>
            <a:ext cx="3271220" cy="4687334"/>
          </a:xfrm>
          <a:prstGeom prst="rect">
            <a:avLst/>
          </a:prstGeom>
        </p:spPr>
      </p:pic>
      <p:pic>
        <p:nvPicPr>
          <p:cNvPr id="8" name="Picture 7" descr="A questionnaire with a list of exercise program&#10;&#10;Description automatically generated">
            <a:extLst>
              <a:ext uri="{FF2B5EF4-FFF2-40B4-BE49-F238E27FC236}">
                <a16:creationId xmlns:a16="http://schemas.microsoft.com/office/drawing/2014/main" id="{C71D2F8E-A841-19ED-3B47-F01E89E5AB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697725">
            <a:off x="1486849" y="751117"/>
            <a:ext cx="3530124" cy="4294985"/>
          </a:xfrm>
          <a:prstGeom prst="rect">
            <a:avLst/>
          </a:prstGeom>
        </p:spPr>
      </p:pic>
      <p:sp>
        <p:nvSpPr>
          <p:cNvPr id="9" name="Title 1">
            <a:extLst>
              <a:ext uri="{FF2B5EF4-FFF2-40B4-BE49-F238E27FC236}">
                <a16:creationId xmlns:a16="http://schemas.microsoft.com/office/drawing/2014/main" id="{9644923F-782C-732B-ACE2-F5E169679364}"/>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Goal</a:t>
            </a:r>
          </a:p>
        </p:txBody>
      </p:sp>
      <p:pic>
        <p:nvPicPr>
          <p:cNvPr id="13" name="Picture 12" descr="A logo for a child mind institute&#10;&#10;Description automatically generated">
            <a:extLst>
              <a:ext uri="{FF2B5EF4-FFF2-40B4-BE49-F238E27FC236}">
                <a16:creationId xmlns:a16="http://schemas.microsoft.com/office/drawing/2014/main" id="{3CCB9C4A-36F5-6F95-8303-3701EE7E7754}"/>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209800" y="1922474"/>
            <a:ext cx="7772400" cy="5181600"/>
          </a:xfrm>
          <a:prstGeom prst="rect">
            <a:avLst/>
          </a:prstGeom>
        </p:spPr>
      </p:pic>
    </p:spTree>
    <p:extLst>
      <p:ext uri="{BB962C8B-B14F-4D97-AF65-F5344CB8AC3E}">
        <p14:creationId xmlns:p14="http://schemas.microsoft.com/office/powerpoint/2010/main" val="867780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left)">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dissolve">
                                      <p:cBhvr>
                                        <p:cTn id="22" dur="500"/>
                                        <p:tgtEl>
                                          <p:spTgt spid="13"/>
                                        </p:tgtEl>
                                      </p:cBhvr>
                                    </p:animEffect>
                                  </p:childTnLst>
                                </p:cTn>
                              </p:par>
                              <p:par>
                                <p:cTn id="23" presetID="9" presetClass="emph" presetSubtype="0" nodeType="withEffect">
                                  <p:stCondLst>
                                    <p:cond delay="0"/>
                                  </p:stCondLst>
                                  <p:childTnLst>
                                    <p:set>
                                      <p:cBhvr>
                                        <p:cTn id="24" dur="indefinite"/>
                                        <p:tgtEl>
                                          <p:spTgt spid="8"/>
                                        </p:tgtEl>
                                        <p:attrNameLst>
                                          <p:attrName>style.opacity</p:attrName>
                                        </p:attrNameLst>
                                      </p:cBhvr>
                                      <p:to>
                                        <p:strVal val="0.5"/>
                                      </p:to>
                                    </p:set>
                                    <p:animEffect filter="image" prLst="opacity: 0.5">
                                      <p:cBhvr rctx="IE">
                                        <p:cTn id="25" dur="indefinite"/>
                                        <p:tgtEl>
                                          <p:spTgt spid="8"/>
                                        </p:tgtEl>
                                      </p:cBhvr>
                                    </p:animEffect>
                                  </p:childTnLst>
                                </p:cTn>
                              </p:par>
                              <p:par>
                                <p:cTn id="26" presetID="9" presetClass="emph" presetSubtype="0" nodeType="withEffect">
                                  <p:stCondLst>
                                    <p:cond delay="0"/>
                                  </p:stCondLst>
                                  <p:childTnLst>
                                    <p:set>
                                      <p:cBhvr>
                                        <p:cTn id="27" dur="indefinite"/>
                                        <p:tgtEl>
                                          <p:spTgt spid="6"/>
                                        </p:tgtEl>
                                        <p:attrNameLst>
                                          <p:attrName>style.opacity</p:attrName>
                                        </p:attrNameLst>
                                      </p:cBhvr>
                                      <p:to>
                                        <p:strVal val="0.5"/>
                                      </p:to>
                                    </p:set>
                                    <p:animEffect filter="image" prLst="opacity: 0.5">
                                      <p:cBhvr rctx="IE">
                                        <p:cTn id="28" dur="indefinite"/>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7D8EE3D-98DE-7545-AE53-69501FB57EEE}"/>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a:t>
            </a:r>
          </a:p>
        </p:txBody>
      </p:sp>
      <p:pic>
        <p:nvPicPr>
          <p:cNvPr id="7" name="Picture 6" descr="A logo for a child mind institute&#10;&#10;Description automatically generated">
            <a:extLst>
              <a:ext uri="{FF2B5EF4-FFF2-40B4-BE49-F238E27FC236}">
                <a16:creationId xmlns:a16="http://schemas.microsoft.com/office/drawing/2014/main" id="{D841777A-18D8-7ABE-92B0-588075840C4B}"/>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209800" y="1922474"/>
            <a:ext cx="7772400" cy="5181600"/>
          </a:xfrm>
          <a:prstGeom prst="rect">
            <a:avLst/>
          </a:prstGeom>
        </p:spPr>
      </p:pic>
      <p:sp>
        <p:nvSpPr>
          <p:cNvPr id="10" name="TextBox 9">
            <a:extLst>
              <a:ext uri="{FF2B5EF4-FFF2-40B4-BE49-F238E27FC236}">
                <a16:creationId xmlns:a16="http://schemas.microsoft.com/office/drawing/2014/main" id="{BD2699FF-F406-340D-2A95-074ACC72BC2F}"/>
              </a:ext>
            </a:extLst>
          </p:cNvPr>
          <p:cNvSpPr txBox="1"/>
          <p:nvPr/>
        </p:nvSpPr>
        <p:spPr>
          <a:xfrm>
            <a:off x="5157508" y="5392650"/>
            <a:ext cx="6425862" cy="646331"/>
          </a:xfrm>
          <a:prstGeom prst="rect">
            <a:avLst/>
          </a:prstGeom>
          <a:noFill/>
        </p:spPr>
        <p:txBody>
          <a:bodyPr wrap="none" rtlCol="0">
            <a:spAutoFit/>
          </a:bodyPr>
          <a:lstStyle/>
          <a:p>
            <a:r>
              <a:rPr lang="en-US" sz="3600" b="1" dirty="0">
                <a:solidFill>
                  <a:srgbClr val="20BED1"/>
                </a:solidFill>
                <a:latin typeface="Arial" panose="020B0604020202020204" pitchFamily="34" charset="0"/>
                <a:cs typeface="Arial" panose="020B0604020202020204" pitchFamily="34" charset="0"/>
              </a:rPr>
              <a:t>HEALTHY BRAIN NETWORK</a:t>
            </a:r>
          </a:p>
        </p:txBody>
      </p:sp>
      <p:sp>
        <p:nvSpPr>
          <p:cNvPr id="2" name="TextBox 1">
            <a:extLst>
              <a:ext uri="{FF2B5EF4-FFF2-40B4-BE49-F238E27FC236}">
                <a16:creationId xmlns:a16="http://schemas.microsoft.com/office/drawing/2014/main" id="{3102C4BE-BFBD-4FC1-67C8-1F9F43FD6BB5}"/>
              </a:ext>
            </a:extLst>
          </p:cNvPr>
          <p:cNvSpPr txBox="1"/>
          <p:nvPr/>
        </p:nvSpPr>
        <p:spPr>
          <a:xfrm>
            <a:off x="4264086" y="599182"/>
            <a:ext cx="3663823" cy="1077218"/>
          </a:xfrm>
          <a:prstGeom prst="rect">
            <a:avLst/>
          </a:prstGeom>
          <a:noFill/>
        </p:spPr>
        <p:txBody>
          <a:bodyPr wrap="none" rtlCol="0">
            <a:spAutoFit/>
          </a:bodyPr>
          <a:lstStyle/>
          <a:p>
            <a:pPr algn="ctr"/>
            <a:r>
              <a:rPr lang="en-US" sz="3200" dirty="0">
                <a:latin typeface="Avenir Next" panose="020B0503020202020204" pitchFamily="34" charset="0"/>
              </a:rPr>
              <a:t>5,000 children</a:t>
            </a:r>
          </a:p>
          <a:p>
            <a:pPr algn="ctr"/>
            <a:r>
              <a:rPr lang="en-US" sz="3200" dirty="0">
                <a:latin typeface="Avenir Next" panose="020B0503020202020204" pitchFamily="34" charset="0"/>
              </a:rPr>
              <a:t>Ages 5 through 22</a:t>
            </a:r>
          </a:p>
        </p:txBody>
      </p:sp>
      <p:sp>
        <p:nvSpPr>
          <p:cNvPr id="3" name="TextBox 2">
            <a:extLst>
              <a:ext uri="{FF2B5EF4-FFF2-40B4-BE49-F238E27FC236}">
                <a16:creationId xmlns:a16="http://schemas.microsoft.com/office/drawing/2014/main" id="{6CD3453B-C4B4-C7D0-3AEB-488E60231859}"/>
              </a:ext>
            </a:extLst>
          </p:cNvPr>
          <p:cNvSpPr txBox="1"/>
          <p:nvPr/>
        </p:nvSpPr>
        <p:spPr>
          <a:xfrm>
            <a:off x="2723984" y="2104222"/>
            <a:ext cx="6744026" cy="584775"/>
          </a:xfrm>
          <a:prstGeom prst="rect">
            <a:avLst/>
          </a:prstGeom>
          <a:noFill/>
        </p:spPr>
        <p:txBody>
          <a:bodyPr wrap="none" rtlCol="0">
            <a:spAutoFit/>
          </a:bodyPr>
          <a:lstStyle/>
          <a:p>
            <a:r>
              <a:rPr lang="en-US" sz="3200" dirty="0">
                <a:latin typeface="Avenir Next" panose="020B0503020202020204" pitchFamily="34" charset="0"/>
              </a:rPr>
              <a:t>No participants with complete data</a:t>
            </a:r>
          </a:p>
        </p:txBody>
      </p:sp>
    </p:spTree>
    <p:extLst>
      <p:ext uri="{BB962C8B-B14F-4D97-AF65-F5344CB8AC3E}">
        <p14:creationId xmlns:p14="http://schemas.microsoft.com/office/powerpoint/2010/main" val="861540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02DEC3-DBC0-CC42-D2C9-52B45AB95F02}"/>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4B7D70-2AE7-0374-3558-1D2D364906D4}"/>
              </a:ext>
            </a:extLst>
          </p:cNvPr>
          <p:cNvSpPr>
            <a:spLocks noGrp="1"/>
          </p:cNvSpPr>
          <p:nvPr>
            <p:ph idx="1"/>
          </p:nvPr>
        </p:nvSpPr>
        <p:spPr>
          <a:xfrm>
            <a:off x="2496401" y="4653886"/>
            <a:ext cx="7759890" cy="1084895"/>
          </a:xfrm>
        </p:spPr>
        <p:txBody>
          <a:bodyPr>
            <a:normAutofit/>
          </a:bodyPr>
          <a:lstStyle/>
          <a:p>
            <a:pPr marL="0" indent="0">
              <a:buNone/>
            </a:pPr>
            <a:r>
              <a:rPr lang="en-US" dirty="0">
                <a:latin typeface="Avenir Next" panose="020B0503020202020204" pitchFamily="34" charset="0"/>
              </a:rPr>
              <a:t>~3000 with at least some target information</a:t>
            </a:r>
          </a:p>
          <a:p>
            <a:pPr marL="0" indent="0">
              <a:buNone/>
            </a:pPr>
            <a:r>
              <a:rPr lang="en-US" dirty="0"/>
              <a:t>Impute missing PCIAT scores</a:t>
            </a:r>
            <a:endParaRPr lang="en-US" dirty="0">
              <a:latin typeface="Avenir Next" panose="020B0503020202020204" pitchFamily="34" charset="0"/>
            </a:endParaRPr>
          </a:p>
        </p:txBody>
      </p:sp>
      <p:sp>
        <p:nvSpPr>
          <p:cNvPr id="4" name="Title 1">
            <a:extLst>
              <a:ext uri="{FF2B5EF4-FFF2-40B4-BE49-F238E27FC236}">
                <a16:creationId xmlns:a16="http://schemas.microsoft.com/office/drawing/2014/main" id="{C944090E-873C-1243-8DE9-185469A179E8}"/>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Target Variable</a:t>
            </a:r>
          </a:p>
        </p:txBody>
      </p:sp>
      <p:sp>
        <p:nvSpPr>
          <p:cNvPr id="2" name="Content Placeholder 2">
            <a:extLst>
              <a:ext uri="{FF2B5EF4-FFF2-40B4-BE49-F238E27FC236}">
                <a16:creationId xmlns:a16="http://schemas.microsoft.com/office/drawing/2014/main" id="{98B8D1CC-EFB8-2351-AB39-8361AA6DD000}"/>
              </a:ext>
            </a:extLst>
          </p:cNvPr>
          <p:cNvSpPr txBox="1">
            <a:spLocks/>
          </p:cNvSpPr>
          <p:nvPr/>
        </p:nvSpPr>
        <p:spPr>
          <a:xfrm>
            <a:off x="1016754" y="3696897"/>
            <a:ext cx="10515600" cy="7980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dirty="0"/>
              <a:t>Severity Impairment Index (SII)</a:t>
            </a:r>
          </a:p>
        </p:txBody>
      </p:sp>
      <p:grpSp>
        <p:nvGrpSpPr>
          <p:cNvPr id="17" name="Group 16">
            <a:extLst>
              <a:ext uri="{FF2B5EF4-FFF2-40B4-BE49-F238E27FC236}">
                <a16:creationId xmlns:a16="http://schemas.microsoft.com/office/drawing/2014/main" id="{FF2DE3BE-987C-E35F-85C5-FC8FD8107D31}"/>
              </a:ext>
            </a:extLst>
          </p:cNvPr>
          <p:cNvGrpSpPr/>
          <p:nvPr/>
        </p:nvGrpSpPr>
        <p:grpSpPr>
          <a:xfrm>
            <a:off x="409438" y="887955"/>
            <a:ext cx="11191157" cy="655092"/>
            <a:chOff x="409438" y="1142829"/>
            <a:chExt cx="11191157" cy="655092"/>
          </a:xfrm>
        </p:grpSpPr>
        <p:sp>
          <p:nvSpPr>
            <p:cNvPr id="5" name="Rectangle 4">
              <a:extLst>
                <a:ext uri="{FF2B5EF4-FFF2-40B4-BE49-F238E27FC236}">
                  <a16:creationId xmlns:a16="http://schemas.microsoft.com/office/drawing/2014/main" id="{4DD8331E-98BD-9F0E-D5C4-BEEE647974A6}"/>
                </a:ext>
              </a:extLst>
            </p:cNvPr>
            <p:cNvSpPr/>
            <p:nvPr/>
          </p:nvSpPr>
          <p:spPr>
            <a:xfrm>
              <a:off x="409438" y="1142829"/>
              <a:ext cx="11191157" cy="655092"/>
            </a:xfrm>
            <a:prstGeom prst="rect">
              <a:avLst/>
            </a:prstGeom>
            <a:gradFill>
              <a:gsLst>
                <a:gs pos="0">
                  <a:schemeClr val="accent5">
                    <a:lumMod val="20000"/>
                    <a:lumOff val="80000"/>
                  </a:schemeClr>
                </a:gs>
                <a:gs pos="100000">
                  <a:schemeClr val="accent5">
                    <a:lumMod val="75000"/>
                  </a:schemeClr>
                </a:gs>
              </a:gsLst>
              <a:lin ang="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28196E90-FA60-0B2A-B3AA-98C39E224AFE}"/>
                </a:ext>
              </a:extLst>
            </p:cNvPr>
            <p:cNvSpPr txBox="1">
              <a:spLocks/>
            </p:cNvSpPr>
            <p:nvPr/>
          </p:nvSpPr>
          <p:spPr>
            <a:xfrm>
              <a:off x="747216" y="1319879"/>
              <a:ext cx="10515600" cy="46775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Next" panose="020B05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Next" panose="020B05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Next" panose="020B05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Next" panose="020B05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Parent-Child Internet Addiction Test (PCIAT)</a:t>
              </a:r>
            </a:p>
          </p:txBody>
        </p:sp>
      </p:grpSp>
      <p:sp>
        <p:nvSpPr>
          <p:cNvPr id="16" name="Rectangle 15">
            <a:extLst>
              <a:ext uri="{FF2B5EF4-FFF2-40B4-BE49-F238E27FC236}">
                <a16:creationId xmlns:a16="http://schemas.microsoft.com/office/drawing/2014/main" id="{AD2ECFAD-383A-AC80-E147-407B0F345360}"/>
              </a:ext>
            </a:extLst>
          </p:cNvPr>
          <p:cNvSpPr/>
          <p:nvPr/>
        </p:nvSpPr>
        <p:spPr>
          <a:xfrm>
            <a:off x="409437" y="887955"/>
            <a:ext cx="11191157" cy="655092"/>
          </a:xfrm>
          <a:prstGeom prst="rect">
            <a:avLst/>
          </a:prstGeom>
          <a:gradFill>
            <a:gsLst>
              <a:gs pos="0">
                <a:schemeClr val="accent6">
                  <a:lumMod val="20000"/>
                  <a:lumOff val="80000"/>
                </a:schemeClr>
              </a:gs>
              <a:gs pos="75000">
                <a:srgbClr val="FF0000"/>
              </a:gs>
              <a:gs pos="72000">
                <a:schemeClr val="accent2"/>
              </a:gs>
              <a:gs pos="53000">
                <a:schemeClr val="accent2"/>
              </a:gs>
              <a:gs pos="50000">
                <a:schemeClr val="accent4">
                  <a:lumMod val="40000"/>
                  <a:lumOff val="60000"/>
                </a:schemeClr>
              </a:gs>
              <a:gs pos="28000">
                <a:schemeClr val="accent4">
                  <a:lumMod val="40000"/>
                  <a:lumOff val="60000"/>
                </a:schemeClr>
              </a:gs>
              <a:gs pos="24000">
                <a:schemeClr val="accent6">
                  <a:lumMod val="20000"/>
                  <a:lumOff val="80000"/>
                </a:schemeClr>
              </a:gs>
              <a:gs pos="100000">
                <a:srgbClr val="FF0000"/>
              </a:gs>
            </a:gsLst>
            <a:lin ang="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362109A-912F-1BC7-50DD-B2A1CE90317D}"/>
              </a:ext>
            </a:extLst>
          </p:cNvPr>
          <p:cNvSpPr/>
          <p:nvPr/>
        </p:nvSpPr>
        <p:spPr>
          <a:xfrm>
            <a:off x="409438" y="2519034"/>
            <a:ext cx="11191157" cy="655092"/>
          </a:xfrm>
          <a:prstGeom prst="rect">
            <a:avLst/>
          </a:prstGeom>
          <a:gradFill>
            <a:gsLst>
              <a:gs pos="0">
                <a:schemeClr val="accent6">
                  <a:lumMod val="20000"/>
                  <a:lumOff val="80000"/>
                </a:schemeClr>
              </a:gs>
              <a:gs pos="75000">
                <a:srgbClr val="FF0000"/>
              </a:gs>
              <a:gs pos="72000">
                <a:schemeClr val="accent2"/>
              </a:gs>
              <a:gs pos="53000">
                <a:schemeClr val="accent2"/>
              </a:gs>
              <a:gs pos="50000">
                <a:schemeClr val="accent4">
                  <a:lumMod val="40000"/>
                  <a:lumOff val="60000"/>
                </a:schemeClr>
              </a:gs>
              <a:gs pos="28000">
                <a:schemeClr val="accent4">
                  <a:lumMod val="40000"/>
                  <a:lumOff val="60000"/>
                </a:schemeClr>
              </a:gs>
              <a:gs pos="24000">
                <a:schemeClr val="accent6">
                  <a:lumMod val="20000"/>
                  <a:lumOff val="80000"/>
                </a:schemeClr>
              </a:gs>
              <a:gs pos="100000">
                <a:srgbClr val="FF0000"/>
              </a:gs>
            </a:gsLst>
            <a:lin ang="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B5A0686-3D02-DEBB-9B5D-67FB74936018}"/>
              </a:ext>
            </a:extLst>
          </p:cNvPr>
          <p:cNvSpPr txBox="1"/>
          <p:nvPr/>
        </p:nvSpPr>
        <p:spPr>
          <a:xfrm>
            <a:off x="1569491" y="2540864"/>
            <a:ext cx="439544" cy="646331"/>
          </a:xfrm>
          <a:prstGeom prst="rect">
            <a:avLst/>
          </a:prstGeom>
          <a:noFill/>
        </p:spPr>
        <p:txBody>
          <a:bodyPr wrap="none" rtlCol="0">
            <a:spAutoFit/>
          </a:bodyPr>
          <a:lstStyle/>
          <a:p>
            <a:r>
              <a:rPr lang="en-US" sz="3600" dirty="0">
                <a:latin typeface="Cambria Math" panose="02040503050406030204" pitchFamily="18" charset="0"/>
                <a:ea typeface="Cambria Math" panose="02040503050406030204" pitchFamily="18" charset="0"/>
              </a:rPr>
              <a:t>0</a:t>
            </a:r>
            <a:endParaRPr lang="en-US" sz="2800" dirty="0">
              <a:latin typeface="Cambria Math" panose="02040503050406030204" pitchFamily="18" charset="0"/>
              <a:ea typeface="Cambria Math" panose="02040503050406030204" pitchFamily="18" charset="0"/>
            </a:endParaRPr>
          </a:p>
        </p:txBody>
      </p:sp>
      <p:sp>
        <p:nvSpPr>
          <p:cNvPr id="12" name="TextBox 11">
            <a:extLst>
              <a:ext uri="{FF2B5EF4-FFF2-40B4-BE49-F238E27FC236}">
                <a16:creationId xmlns:a16="http://schemas.microsoft.com/office/drawing/2014/main" id="{065541FA-4CBB-590E-1A72-6986F5203016}"/>
              </a:ext>
            </a:extLst>
          </p:cNvPr>
          <p:cNvSpPr txBox="1"/>
          <p:nvPr/>
        </p:nvSpPr>
        <p:spPr>
          <a:xfrm>
            <a:off x="4465091" y="2540864"/>
            <a:ext cx="439544" cy="646331"/>
          </a:xfrm>
          <a:prstGeom prst="rect">
            <a:avLst/>
          </a:prstGeom>
          <a:noFill/>
        </p:spPr>
        <p:txBody>
          <a:bodyPr wrap="none" rtlCol="0">
            <a:spAutoFit/>
          </a:bodyPr>
          <a:lstStyle/>
          <a:p>
            <a:r>
              <a:rPr lang="en-US" sz="3600" dirty="0">
                <a:latin typeface="Cambria Math" panose="02040503050406030204" pitchFamily="18" charset="0"/>
                <a:ea typeface="Cambria Math" panose="02040503050406030204" pitchFamily="18" charset="0"/>
              </a:rPr>
              <a:t>1</a:t>
            </a:r>
            <a:endParaRPr lang="en-US" sz="2800" dirty="0">
              <a:latin typeface="Cambria Math" panose="02040503050406030204" pitchFamily="18" charset="0"/>
              <a:ea typeface="Cambria Math" panose="02040503050406030204" pitchFamily="18" charset="0"/>
            </a:endParaRPr>
          </a:p>
        </p:txBody>
      </p:sp>
      <p:sp>
        <p:nvSpPr>
          <p:cNvPr id="13" name="TextBox 12">
            <a:extLst>
              <a:ext uri="{FF2B5EF4-FFF2-40B4-BE49-F238E27FC236}">
                <a16:creationId xmlns:a16="http://schemas.microsoft.com/office/drawing/2014/main" id="{E9D456E6-4740-B3C1-9A11-19978DD1A79B}"/>
              </a:ext>
            </a:extLst>
          </p:cNvPr>
          <p:cNvSpPr txBox="1"/>
          <p:nvPr/>
        </p:nvSpPr>
        <p:spPr>
          <a:xfrm>
            <a:off x="7140919" y="2540864"/>
            <a:ext cx="439544" cy="646331"/>
          </a:xfrm>
          <a:prstGeom prst="rect">
            <a:avLst/>
          </a:prstGeom>
          <a:noFill/>
        </p:spPr>
        <p:txBody>
          <a:bodyPr wrap="none" rtlCol="0">
            <a:spAutoFit/>
          </a:bodyPr>
          <a:lstStyle/>
          <a:p>
            <a:r>
              <a:rPr lang="en-US" sz="3600" dirty="0">
                <a:latin typeface="Cambria Math" panose="02040503050406030204" pitchFamily="18" charset="0"/>
                <a:ea typeface="Cambria Math" panose="02040503050406030204" pitchFamily="18" charset="0"/>
              </a:rPr>
              <a:t>2</a:t>
            </a:r>
            <a:endParaRPr lang="en-US" sz="2800" dirty="0">
              <a:latin typeface="Cambria Math" panose="02040503050406030204" pitchFamily="18" charset="0"/>
              <a:ea typeface="Cambria Math" panose="02040503050406030204" pitchFamily="18" charset="0"/>
            </a:endParaRPr>
          </a:p>
        </p:txBody>
      </p:sp>
      <p:sp>
        <p:nvSpPr>
          <p:cNvPr id="14" name="TextBox 13">
            <a:extLst>
              <a:ext uri="{FF2B5EF4-FFF2-40B4-BE49-F238E27FC236}">
                <a16:creationId xmlns:a16="http://schemas.microsoft.com/office/drawing/2014/main" id="{EB5FCC9E-856E-4CA3-E7C0-0629F3CB421E}"/>
              </a:ext>
            </a:extLst>
          </p:cNvPr>
          <p:cNvSpPr txBox="1"/>
          <p:nvPr/>
        </p:nvSpPr>
        <p:spPr>
          <a:xfrm>
            <a:off x="9816747" y="2540864"/>
            <a:ext cx="439544" cy="646331"/>
          </a:xfrm>
          <a:prstGeom prst="rect">
            <a:avLst/>
          </a:prstGeom>
          <a:noFill/>
        </p:spPr>
        <p:txBody>
          <a:bodyPr wrap="none" rtlCol="0">
            <a:spAutoFit/>
          </a:bodyPr>
          <a:lstStyle/>
          <a:p>
            <a:r>
              <a:rPr lang="en-US" sz="3600" dirty="0">
                <a:latin typeface="Cambria Math" panose="02040503050406030204" pitchFamily="18" charset="0"/>
                <a:ea typeface="Cambria Math" panose="02040503050406030204" pitchFamily="18" charset="0"/>
              </a:rPr>
              <a:t>3</a:t>
            </a:r>
            <a:endParaRPr lang="en-US" sz="2800" dirty="0">
              <a:latin typeface="Cambria Math" panose="02040503050406030204" pitchFamily="18" charset="0"/>
              <a:ea typeface="Cambria Math" panose="02040503050406030204" pitchFamily="18" charset="0"/>
            </a:endParaRPr>
          </a:p>
        </p:txBody>
      </p:sp>
      <p:sp>
        <p:nvSpPr>
          <p:cNvPr id="18" name="TextBox 17">
            <a:extLst>
              <a:ext uri="{FF2B5EF4-FFF2-40B4-BE49-F238E27FC236}">
                <a16:creationId xmlns:a16="http://schemas.microsoft.com/office/drawing/2014/main" id="{53CB755F-7E9D-0FCB-555D-C543BF089EF2}"/>
              </a:ext>
            </a:extLst>
          </p:cNvPr>
          <p:cNvSpPr txBox="1"/>
          <p:nvPr/>
        </p:nvSpPr>
        <p:spPr>
          <a:xfrm>
            <a:off x="1243280" y="3250349"/>
            <a:ext cx="1091966" cy="523220"/>
          </a:xfrm>
          <a:prstGeom prst="rect">
            <a:avLst/>
          </a:prstGeom>
          <a:noFill/>
        </p:spPr>
        <p:txBody>
          <a:bodyPr wrap="none" rtlCol="0">
            <a:spAutoFit/>
          </a:bodyPr>
          <a:lstStyle/>
          <a:p>
            <a:r>
              <a:rPr lang="en-US" sz="2800" i="1" dirty="0">
                <a:latin typeface="Avenir Next" panose="020B0503020202020204" pitchFamily="34" charset="0"/>
              </a:rPr>
              <a:t>None</a:t>
            </a:r>
            <a:endParaRPr lang="en-US" sz="2800" i="1" dirty="0"/>
          </a:p>
        </p:txBody>
      </p:sp>
      <p:sp>
        <p:nvSpPr>
          <p:cNvPr id="19" name="TextBox 18">
            <a:extLst>
              <a:ext uri="{FF2B5EF4-FFF2-40B4-BE49-F238E27FC236}">
                <a16:creationId xmlns:a16="http://schemas.microsoft.com/office/drawing/2014/main" id="{F884BA96-1910-0D5E-F972-2A77685A6F31}"/>
              </a:ext>
            </a:extLst>
          </p:cNvPr>
          <p:cNvSpPr txBox="1"/>
          <p:nvPr/>
        </p:nvSpPr>
        <p:spPr>
          <a:xfrm>
            <a:off x="9530543" y="3197915"/>
            <a:ext cx="1293944" cy="523220"/>
          </a:xfrm>
          <a:prstGeom prst="rect">
            <a:avLst/>
          </a:prstGeom>
          <a:noFill/>
        </p:spPr>
        <p:txBody>
          <a:bodyPr wrap="none" rtlCol="0">
            <a:spAutoFit/>
          </a:bodyPr>
          <a:lstStyle/>
          <a:p>
            <a:r>
              <a:rPr lang="en-US" sz="2800" i="1" dirty="0">
                <a:latin typeface="Avenir Next" panose="020B0503020202020204" pitchFamily="34" charset="0"/>
              </a:rPr>
              <a:t>Severe</a:t>
            </a:r>
            <a:endParaRPr lang="en-US" sz="2800" i="1" dirty="0"/>
          </a:p>
        </p:txBody>
      </p:sp>
    </p:spTree>
    <p:extLst>
      <p:ext uri="{BB962C8B-B14F-4D97-AF65-F5344CB8AC3E}">
        <p14:creationId xmlns:p14="http://schemas.microsoft.com/office/powerpoint/2010/main" val="2821142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down)">
                                      <p:cBhvr>
                                        <p:cTn id="17" dur="500"/>
                                        <p:tgtEl>
                                          <p:spTgt spid="16"/>
                                        </p:tgtEl>
                                      </p:cBhvr>
                                    </p:animEffect>
                                  </p:childTnLst>
                                </p:cTn>
                              </p:par>
                            </p:childTnLst>
                          </p:cTn>
                        </p:par>
                        <p:par>
                          <p:cTn id="18" fill="hold">
                            <p:stCondLst>
                              <p:cond delay="500"/>
                            </p:stCondLst>
                            <p:childTnLst>
                              <p:par>
                                <p:cTn id="19" presetID="42" presetClass="path" presetSubtype="0" accel="50000" decel="50000" fill="hold" grpId="1" nodeType="afterEffect">
                                  <p:stCondLst>
                                    <p:cond delay="0"/>
                                  </p:stCondLst>
                                  <p:childTnLst>
                                    <p:animMotion origin="layout" path="M 2.08333E-6 -3.33333E-6 L 0.00013 0.2375 " pathEditMode="relative" rAng="0" ptsTypes="AA">
                                      <p:cBhvr>
                                        <p:cTn id="20" dur="1000" fill="hold"/>
                                        <p:tgtEl>
                                          <p:spTgt spid="16"/>
                                        </p:tgtEl>
                                        <p:attrNameLst>
                                          <p:attrName>ppt_x</p:attrName>
                                          <p:attrName>ppt_y</p:attrName>
                                        </p:attrNameLst>
                                      </p:cBhvr>
                                      <p:rCtr x="0" y="11875"/>
                                    </p:animMotion>
                                  </p:childTnLst>
                                </p:cTn>
                              </p:par>
                            </p:childTnLst>
                          </p:cTn>
                        </p:par>
                        <p:par>
                          <p:cTn id="21" fill="hold">
                            <p:stCondLst>
                              <p:cond delay="1500"/>
                            </p:stCondLst>
                            <p:childTnLst>
                              <p:par>
                                <p:cTn id="22" presetID="1" presetClass="entr" presetSubtype="0"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childTnLst>
                                </p:cTn>
                              </p:par>
                            </p:childTnLst>
                          </p:cTn>
                        </p:par>
                        <p:par>
                          <p:cTn id="24" fill="hold">
                            <p:stCondLst>
                              <p:cond delay="1500"/>
                            </p:stCondLst>
                            <p:childTnLst>
                              <p:par>
                                <p:cTn id="25" presetID="1" presetClass="exit" presetSubtype="0" fill="hold" grpId="2" nodeType="afterEffect">
                                  <p:stCondLst>
                                    <p:cond delay="0"/>
                                  </p:stCondLst>
                                  <p:childTnLst>
                                    <p:set>
                                      <p:cBhvr>
                                        <p:cTn id="26" dur="1" fill="hold">
                                          <p:stCondLst>
                                            <p:cond delay="0"/>
                                          </p:stCondLst>
                                        </p:cTn>
                                        <p:tgtEl>
                                          <p:spTgt spid="16"/>
                                        </p:tgtEl>
                                        <p:attrNameLst>
                                          <p:attrName>style.visibility</p:attrName>
                                        </p:attrNameLst>
                                      </p:cBhvr>
                                      <p:to>
                                        <p:strVal val="hidden"/>
                                      </p:to>
                                    </p:set>
                                  </p:childTnLst>
                                </p:cTn>
                              </p:par>
                            </p:childTnLst>
                          </p:cTn>
                        </p:par>
                        <p:par>
                          <p:cTn id="27" fill="hold">
                            <p:stCondLst>
                              <p:cond delay="1500"/>
                            </p:stCondLst>
                            <p:childTnLst>
                              <p:par>
                                <p:cTn id="28" presetID="1" presetClass="entr" presetSubtype="0"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childTnLst>
                          </p:cTn>
                        </p:par>
                        <p:par>
                          <p:cTn id="30" fill="hold">
                            <p:stCondLst>
                              <p:cond delay="1500"/>
                            </p:stCondLst>
                            <p:childTnLst>
                              <p:par>
                                <p:cTn id="31" presetID="1" presetClass="entr" presetSubtype="0" fill="hold" grpId="0" nodeType="after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childTnLst>
                          </p:cTn>
                        </p:par>
                        <p:par>
                          <p:cTn id="33" fill="hold">
                            <p:stCondLst>
                              <p:cond delay="1500"/>
                            </p:stCondLst>
                            <p:childTnLst>
                              <p:par>
                                <p:cTn id="34" presetID="1" presetClass="entr" presetSubtype="0" fill="hold" grpId="0" nodeType="afterEffect">
                                  <p:stCondLst>
                                    <p:cond delay="0"/>
                                  </p:stCondLst>
                                  <p:childTnLst>
                                    <p:set>
                                      <p:cBhvr>
                                        <p:cTn id="35" dur="1" fill="hold">
                                          <p:stCondLst>
                                            <p:cond delay="0"/>
                                          </p:stCondLst>
                                        </p:cTn>
                                        <p:tgtEl>
                                          <p:spTgt spid="13"/>
                                        </p:tgtEl>
                                        <p:attrNameLst>
                                          <p:attrName>style.visibility</p:attrName>
                                        </p:attrNameLst>
                                      </p:cBhvr>
                                      <p:to>
                                        <p:strVal val="visible"/>
                                      </p:to>
                                    </p:set>
                                  </p:childTnLst>
                                </p:cTn>
                              </p:par>
                            </p:childTnLst>
                          </p:cTn>
                        </p:par>
                        <p:par>
                          <p:cTn id="36" fill="hold">
                            <p:stCondLst>
                              <p:cond delay="1500"/>
                            </p:stCondLst>
                            <p:childTnLst>
                              <p:par>
                                <p:cTn id="37" presetID="1" presetClass="entr" presetSubtype="0" fill="hold" grpId="0" nodeType="after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dissolve">
                                      <p:cBhvr>
                                        <p:cTn id="43" dur="500"/>
                                        <p:tgtEl>
                                          <p:spTgt spid="18"/>
                                        </p:tgtEl>
                                      </p:cBhvr>
                                    </p:animEffect>
                                  </p:childTnLst>
                                </p:cTn>
                              </p:par>
                            </p:childTnLst>
                          </p:cTn>
                        </p:par>
                        <p:par>
                          <p:cTn id="44" fill="hold">
                            <p:stCondLst>
                              <p:cond delay="500"/>
                            </p:stCondLst>
                            <p:childTnLst>
                              <p:par>
                                <p:cTn id="45" presetID="9" presetClass="entr" presetSubtype="0" fill="hold" grpId="0" nodeType="after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dissolve">
                                      <p:cBhvr>
                                        <p:cTn id="47" dur="500"/>
                                        <p:tgtEl>
                                          <p:spTgt spid="19"/>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3">
                                            <p:txEl>
                                              <p:pRg st="0" end="0"/>
                                            </p:txEl>
                                          </p:spTgt>
                                        </p:tgtEl>
                                        <p:attrNameLst>
                                          <p:attrName>style.visibility</p:attrName>
                                        </p:attrNameLst>
                                      </p:cBhvr>
                                      <p:to>
                                        <p:strVal val="visible"/>
                                      </p:to>
                                    </p:set>
                                    <p:animEffect transition="in" filter="dissolve">
                                      <p:cBhvr>
                                        <p:cTn id="52" dur="500"/>
                                        <p:tgtEl>
                                          <p:spTgt spid="3">
                                            <p:txEl>
                                              <p:pRg st="0" end="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3">
                                            <p:txEl>
                                              <p:pRg st="1" end="1"/>
                                            </p:txEl>
                                          </p:spTgt>
                                        </p:tgtEl>
                                        <p:attrNameLst>
                                          <p:attrName>style.visibility</p:attrName>
                                        </p:attrNameLst>
                                      </p:cBhvr>
                                      <p:to>
                                        <p:strVal val="visible"/>
                                      </p:to>
                                    </p:set>
                                    <p:animEffect transition="in" filter="dissolve">
                                      <p:cBhvr>
                                        <p:cTn id="5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P spid="16" grpId="0" animBg="1"/>
      <p:bldP spid="16" grpId="1" animBg="1"/>
      <p:bldP spid="16" grpId="2" animBg="1"/>
      <p:bldP spid="8" grpId="0" animBg="1"/>
      <p:bldP spid="11" grpId="0"/>
      <p:bldP spid="12" grpId="0"/>
      <p:bldP spid="13" grpId="0"/>
      <p:bldP spid="14" grpId="0"/>
      <p:bldP spid="18"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518FFC-2340-003F-08D3-33D31A86C50E}"/>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58742BD3-77AF-2C59-B325-E6EBE185C390}"/>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Predictor Variables</a:t>
            </a:r>
          </a:p>
        </p:txBody>
      </p:sp>
      <p:sp>
        <p:nvSpPr>
          <p:cNvPr id="2" name="Rounded Rectangle 1">
            <a:extLst>
              <a:ext uri="{FF2B5EF4-FFF2-40B4-BE49-F238E27FC236}">
                <a16:creationId xmlns:a16="http://schemas.microsoft.com/office/drawing/2014/main" id="{C3B55CE4-FB68-DF77-C7E7-E086CC4E551B}"/>
              </a:ext>
            </a:extLst>
          </p:cNvPr>
          <p:cNvSpPr/>
          <p:nvPr/>
        </p:nvSpPr>
        <p:spPr>
          <a:xfrm>
            <a:off x="491895" y="116745"/>
            <a:ext cx="2088108" cy="928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Demographics</a:t>
            </a:r>
          </a:p>
          <a:p>
            <a:pPr algn="ctr"/>
            <a:r>
              <a:rPr lang="en-US" i="1" dirty="0">
                <a:solidFill>
                  <a:schemeClr val="tx1"/>
                </a:solidFill>
                <a:latin typeface="Avenir Next" panose="020B0503020202020204" pitchFamily="34" charset="0"/>
              </a:rPr>
              <a:t>Age</a:t>
            </a:r>
          </a:p>
          <a:p>
            <a:pPr algn="ctr"/>
            <a:r>
              <a:rPr lang="en-US" i="1" dirty="0">
                <a:solidFill>
                  <a:schemeClr val="tx1"/>
                </a:solidFill>
                <a:latin typeface="Avenir Next" panose="020B0503020202020204" pitchFamily="34" charset="0"/>
              </a:rPr>
              <a:t>Sex</a:t>
            </a:r>
          </a:p>
        </p:txBody>
      </p:sp>
      <p:sp>
        <p:nvSpPr>
          <p:cNvPr id="9" name="Rounded Rectangle 8">
            <a:extLst>
              <a:ext uri="{FF2B5EF4-FFF2-40B4-BE49-F238E27FC236}">
                <a16:creationId xmlns:a16="http://schemas.microsoft.com/office/drawing/2014/main" id="{43812E34-C925-3166-5AED-DAE5D1CB27A4}"/>
              </a:ext>
            </a:extLst>
          </p:cNvPr>
          <p:cNvSpPr/>
          <p:nvPr/>
        </p:nvSpPr>
        <p:spPr>
          <a:xfrm>
            <a:off x="491895" y="1163060"/>
            <a:ext cx="2088108" cy="22979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a:t>
            </a:r>
          </a:p>
          <a:p>
            <a:pPr algn="ctr"/>
            <a:r>
              <a:rPr lang="en-US" i="1" dirty="0">
                <a:solidFill>
                  <a:schemeClr val="tx1"/>
                </a:solidFill>
                <a:latin typeface="Avenir Next" panose="020B0503020202020204" pitchFamily="34" charset="0"/>
              </a:rPr>
              <a:t>Height</a:t>
            </a:r>
          </a:p>
          <a:p>
            <a:pPr algn="ctr"/>
            <a:r>
              <a:rPr lang="en-US" i="1" dirty="0">
                <a:solidFill>
                  <a:schemeClr val="tx1"/>
                </a:solidFill>
                <a:latin typeface="Avenir Next" panose="020B0503020202020204" pitchFamily="34" charset="0"/>
              </a:rPr>
              <a:t>Weight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Waist</a:t>
            </a:r>
          </a:p>
          <a:p>
            <a:pPr algn="ctr"/>
            <a:r>
              <a:rPr lang="en-US" i="1" dirty="0">
                <a:solidFill>
                  <a:schemeClr val="tx1"/>
                </a:solidFill>
                <a:latin typeface="Avenir Next" panose="020B0503020202020204" pitchFamily="34" charset="0"/>
              </a:rPr>
              <a:t>Systolic BP</a:t>
            </a:r>
          </a:p>
          <a:p>
            <a:pPr algn="ctr"/>
            <a:r>
              <a:rPr lang="en-US" i="1" dirty="0">
                <a:solidFill>
                  <a:schemeClr val="tx1"/>
                </a:solidFill>
                <a:latin typeface="Avenir Next" panose="020B0503020202020204" pitchFamily="34" charset="0"/>
              </a:rPr>
              <a:t>Diastolic BP</a:t>
            </a:r>
          </a:p>
          <a:p>
            <a:pPr algn="ctr"/>
            <a:r>
              <a:rPr lang="en-US" i="1" dirty="0">
                <a:solidFill>
                  <a:schemeClr val="tx1"/>
                </a:solidFill>
                <a:latin typeface="Avenir Next" panose="020B0503020202020204" pitchFamily="34" charset="0"/>
              </a:rPr>
              <a:t>Heart Rate</a:t>
            </a:r>
          </a:p>
        </p:txBody>
      </p:sp>
      <p:pic>
        <p:nvPicPr>
          <p:cNvPr id="19" name="Graphic 18" descr="Confused person with solid fill">
            <a:extLst>
              <a:ext uri="{FF2B5EF4-FFF2-40B4-BE49-F238E27FC236}">
                <a16:creationId xmlns:a16="http://schemas.microsoft.com/office/drawing/2014/main" id="{7B6917F5-4F82-41BC-EA92-8459B5E8396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83536" y="31469"/>
            <a:ext cx="3544824" cy="3544824"/>
          </a:xfrm>
          <a:prstGeom prst="rect">
            <a:avLst/>
          </a:prstGeom>
        </p:spPr>
      </p:pic>
    </p:spTree>
    <p:extLst>
      <p:ext uri="{BB962C8B-B14F-4D97-AF65-F5344CB8AC3E}">
        <p14:creationId xmlns:p14="http://schemas.microsoft.com/office/powerpoint/2010/main" val="4222608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par>
                          <p:cTn id="8" fill="hold">
                            <p:stCondLst>
                              <p:cond delay="500"/>
                            </p:stCondLst>
                            <p:childTnLst>
                              <p:par>
                                <p:cTn id="9" presetID="1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p:tgtEl>
                                          <p:spTgt spid="19"/>
                                        </p:tgtEl>
                                        <p:attrNameLst>
                                          <p:attrName>ppt_x</p:attrName>
                                        </p:attrNameLst>
                                      </p:cBhvr>
                                      <p:tavLst>
                                        <p:tav tm="0">
                                          <p:val>
                                            <p:strVal val="#ppt_x-#ppt_w*1.125000"/>
                                          </p:val>
                                        </p:tav>
                                        <p:tav tm="100000">
                                          <p:val>
                                            <p:strVal val="#ppt_x"/>
                                          </p:val>
                                        </p:tav>
                                      </p:tavLst>
                                    </p:anim>
                                    <p:animEffect transition="in" filter="wipe(right)">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B47CC-CA3D-9964-8471-7D680542A105}"/>
            </a:ext>
          </a:extLst>
        </p:cNvPr>
        <p:cNvGrpSpPr/>
        <p:nvPr/>
      </p:nvGrpSpPr>
      <p:grpSpPr>
        <a:xfrm>
          <a:off x="0" y="0"/>
          <a:ext cx="0" cy="0"/>
          <a:chOff x="0" y="0"/>
          <a:chExt cx="0" cy="0"/>
        </a:xfrm>
      </p:grpSpPr>
      <p:sp>
        <p:nvSpPr>
          <p:cNvPr id="12" name="Rounded Rectangle 11">
            <a:extLst>
              <a:ext uri="{FF2B5EF4-FFF2-40B4-BE49-F238E27FC236}">
                <a16:creationId xmlns:a16="http://schemas.microsoft.com/office/drawing/2014/main" id="{1E7DC966-B363-FACE-BE33-594EB8776CFC}"/>
              </a:ext>
            </a:extLst>
          </p:cNvPr>
          <p:cNvSpPr/>
          <p:nvPr/>
        </p:nvSpPr>
        <p:spPr>
          <a:xfrm>
            <a:off x="3231254" y="4889004"/>
            <a:ext cx="2088108" cy="82008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PAQ MVPA Zone</a:t>
            </a:r>
            <a:endParaRPr lang="en-US" i="1" dirty="0">
              <a:solidFill>
                <a:schemeClr val="tx1"/>
              </a:solidFill>
              <a:latin typeface="Avenir Next" panose="020B0503020202020204" pitchFamily="34" charset="0"/>
            </a:endParaRPr>
          </a:p>
        </p:txBody>
      </p:sp>
      <p:sp>
        <p:nvSpPr>
          <p:cNvPr id="4" name="Title 1">
            <a:extLst>
              <a:ext uri="{FF2B5EF4-FFF2-40B4-BE49-F238E27FC236}">
                <a16:creationId xmlns:a16="http://schemas.microsoft.com/office/drawing/2014/main" id="{D7B7EC2B-7F1E-4D7E-F0AF-0CF7D7AA2529}"/>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Predictor Variables</a:t>
            </a:r>
          </a:p>
        </p:txBody>
      </p:sp>
      <p:sp>
        <p:nvSpPr>
          <p:cNvPr id="2" name="Rounded Rectangle 1">
            <a:extLst>
              <a:ext uri="{FF2B5EF4-FFF2-40B4-BE49-F238E27FC236}">
                <a16:creationId xmlns:a16="http://schemas.microsoft.com/office/drawing/2014/main" id="{6AAC09C7-6DB5-A0B3-EF9B-A064B0E441AA}"/>
              </a:ext>
            </a:extLst>
          </p:cNvPr>
          <p:cNvSpPr/>
          <p:nvPr/>
        </p:nvSpPr>
        <p:spPr>
          <a:xfrm>
            <a:off x="491895" y="116745"/>
            <a:ext cx="2088108" cy="928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Demographics</a:t>
            </a:r>
          </a:p>
          <a:p>
            <a:pPr algn="ctr"/>
            <a:r>
              <a:rPr lang="en-US" i="1" dirty="0">
                <a:solidFill>
                  <a:schemeClr val="tx1"/>
                </a:solidFill>
                <a:latin typeface="Avenir Next" panose="020B0503020202020204" pitchFamily="34" charset="0"/>
              </a:rPr>
              <a:t>Age</a:t>
            </a:r>
          </a:p>
          <a:p>
            <a:pPr algn="ctr"/>
            <a:r>
              <a:rPr lang="en-US" i="1" dirty="0">
                <a:solidFill>
                  <a:schemeClr val="tx1"/>
                </a:solidFill>
                <a:latin typeface="Avenir Next" panose="020B0503020202020204" pitchFamily="34" charset="0"/>
              </a:rPr>
              <a:t>Sex</a:t>
            </a:r>
          </a:p>
        </p:txBody>
      </p:sp>
      <p:sp>
        <p:nvSpPr>
          <p:cNvPr id="5" name="Rounded Rectangle 4">
            <a:extLst>
              <a:ext uri="{FF2B5EF4-FFF2-40B4-BE49-F238E27FC236}">
                <a16:creationId xmlns:a16="http://schemas.microsoft.com/office/drawing/2014/main" id="{B3F99F4B-2A02-624D-DAA5-C49F98BC2359}"/>
              </a:ext>
            </a:extLst>
          </p:cNvPr>
          <p:cNvSpPr/>
          <p:nvPr/>
        </p:nvSpPr>
        <p:spPr>
          <a:xfrm>
            <a:off x="3221293" y="148686"/>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Internet Use</a:t>
            </a:r>
          </a:p>
          <a:p>
            <a:pPr algn="ctr"/>
            <a:r>
              <a:rPr lang="en-US" i="1" dirty="0">
                <a:solidFill>
                  <a:schemeClr val="tx1"/>
                </a:solidFill>
                <a:latin typeface="Avenir Next" panose="020B0503020202020204" pitchFamily="34" charset="0"/>
              </a:rPr>
              <a:t>Hours per Day</a:t>
            </a:r>
          </a:p>
        </p:txBody>
      </p:sp>
      <p:sp>
        <p:nvSpPr>
          <p:cNvPr id="6" name="Rounded Rectangle 5">
            <a:extLst>
              <a:ext uri="{FF2B5EF4-FFF2-40B4-BE49-F238E27FC236}">
                <a16:creationId xmlns:a16="http://schemas.microsoft.com/office/drawing/2014/main" id="{0D1DB597-0FCD-5CB1-38F9-C100224E16B1}"/>
              </a:ext>
            </a:extLst>
          </p:cNvPr>
          <p:cNvSpPr/>
          <p:nvPr/>
        </p:nvSpPr>
        <p:spPr>
          <a:xfrm>
            <a:off x="3221293" y="1152127"/>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Children's Global Assessment Scale</a:t>
            </a:r>
            <a:endParaRPr lang="en-US" i="1" dirty="0">
              <a:solidFill>
                <a:schemeClr val="tx1"/>
              </a:solidFill>
              <a:latin typeface="Avenir Next" panose="020B0503020202020204" pitchFamily="34" charset="0"/>
            </a:endParaRPr>
          </a:p>
        </p:txBody>
      </p:sp>
      <p:sp>
        <p:nvSpPr>
          <p:cNvPr id="7" name="Rounded Rectangle 6">
            <a:extLst>
              <a:ext uri="{FF2B5EF4-FFF2-40B4-BE49-F238E27FC236}">
                <a16:creationId xmlns:a16="http://schemas.microsoft.com/office/drawing/2014/main" id="{AAA13523-E3A7-2E6C-2628-59D230A18E4E}"/>
              </a:ext>
            </a:extLst>
          </p:cNvPr>
          <p:cNvSpPr/>
          <p:nvPr/>
        </p:nvSpPr>
        <p:spPr>
          <a:xfrm>
            <a:off x="3221293" y="3421492"/>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 Activity Questionnaire</a:t>
            </a:r>
            <a:endParaRPr lang="en-US" i="1" dirty="0">
              <a:solidFill>
                <a:schemeClr val="tx1"/>
              </a:solidFill>
              <a:latin typeface="Avenir Next" panose="020B0503020202020204" pitchFamily="34" charset="0"/>
            </a:endParaRPr>
          </a:p>
        </p:txBody>
      </p:sp>
      <p:sp>
        <p:nvSpPr>
          <p:cNvPr id="8" name="Rounded Rectangle 7">
            <a:extLst>
              <a:ext uri="{FF2B5EF4-FFF2-40B4-BE49-F238E27FC236}">
                <a16:creationId xmlns:a16="http://schemas.microsoft.com/office/drawing/2014/main" id="{78F3A602-9DE3-25F3-CB99-8667A51DFD84}"/>
              </a:ext>
            </a:extLst>
          </p:cNvPr>
          <p:cNvSpPr/>
          <p:nvPr/>
        </p:nvSpPr>
        <p:spPr>
          <a:xfrm>
            <a:off x="3221293" y="2418052"/>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Sleep Disturbance Scale</a:t>
            </a:r>
            <a:endParaRPr lang="en-US" i="1" dirty="0">
              <a:solidFill>
                <a:schemeClr val="tx1"/>
              </a:solidFill>
              <a:latin typeface="Avenir Next" panose="020B0503020202020204" pitchFamily="34" charset="0"/>
            </a:endParaRPr>
          </a:p>
        </p:txBody>
      </p:sp>
      <p:sp>
        <p:nvSpPr>
          <p:cNvPr id="9" name="Rounded Rectangle 8">
            <a:extLst>
              <a:ext uri="{FF2B5EF4-FFF2-40B4-BE49-F238E27FC236}">
                <a16:creationId xmlns:a16="http://schemas.microsoft.com/office/drawing/2014/main" id="{E44A97F6-D0A6-5099-C05F-DA6401A9D171}"/>
              </a:ext>
            </a:extLst>
          </p:cNvPr>
          <p:cNvSpPr/>
          <p:nvPr/>
        </p:nvSpPr>
        <p:spPr>
          <a:xfrm>
            <a:off x="491895" y="1163060"/>
            <a:ext cx="2088108" cy="22979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a:t>
            </a:r>
          </a:p>
          <a:p>
            <a:pPr algn="ctr"/>
            <a:r>
              <a:rPr lang="en-US" i="1" dirty="0">
                <a:solidFill>
                  <a:schemeClr val="tx1"/>
                </a:solidFill>
                <a:latin typeface="Avenir Next" panose="020B0503020202020204" pitchFamily="34" charset="0"/>
              </a:rPr>
              <a:t>Height</a:t>
            </a:r>
          </a:p>
          <a:p>
            <a:pPr algn="ctr"/>
            <a:r>
              <a:rPr lang="en-US" i="1" dirty="0">
                <a:solidFill>
                  <a:schemeClr val="tx1"/>
                </a:solidFill>
                <a:latin typeface="Avenir Next" panose="020B0503020202020204" pitchFamily="34" charset="0"/>
              </a:rPr>
              <a:t>Weight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Waist</a:t>
            </a:r>
          </a:p>
          <a:p>
            <a:pPr algn="ctr"/>
            <a:r>
              <a:rPr lang="en-US" i="1" dirty="0">
                <a:solidFill>
                  <a:schemeClr val="tx1"/>
                </a:solidFill>
                <a:latin typeface="Avenir Next" panose="020B0503020202020204" pitchFamily="34" charset="0"/>
              </a:rPr>
              <a:t>Systolic BP</a:t>
            </a:r>
          </a:p>
          <a:p>
            <a:pPr algn="ctr"/>
            <a:r>
              <a:rPr lang="en-US" i="1" dirty="0">
                <a:solidFill>
                  <a:schemeClr val="tx1"/>
                </a:solidFill>
                <a:latin typeface="Avenir Next" panose="020B0503020202020204" pitchFamily="34" charset="0"/>
              </a:rPr>
              <a:t>Diastolic BP</a:t>
            </a:r>
          </a:p>
          <a:p>
            <a:pPr algn="ctr"/>
            <a:r>
              <a:rPr lang="en-US" i="1" dirty="0">
                <a:solidFill>
                  <a:schemeClr val="tx1"/>
                </a:solidFill>
                <a:latin typeface="Avenir Next" panose="020B0503020202020204" pitchFamily="34" charset="0"/>
              </a:rPr>
              <a:t>Heart Rate</a:t>
            </a:r>
          </a:p>
        </p:txBody>
      </p:sp>
      <p:sp>
        <p:nvSpPr>
          <p:cNvPr id="16" name="Down Arrow 15">
            <a:extLst>
              <a:ext uri="{FF2B5EF4-FFF2-40B4-BE49-F238E27FC236}">
                <a16:creationId xmlns:a16="http://schemas.microsoft.com/office/drawing/2014/main" id="{4AA00D60-A677-6D31-4425-34B8F1979C40}"/>
              </a:ext>
            </a:extLst>
          </p:cNvPr>
          <p:cNvSpPr/>
          <p:nvPr/>
        </p:nvSpPr>
        <p:spPr>
          <a:xfrm>
            <a:off x="3988993" y="4612022"/>
            <a:ext cx="572630" cy="358870"/>
          </a:xfrm>
          <a:prstGeom prst="downArrow">
            <a:avLst/>
          </a:prstGeom>
          <a:solidFill>
            <a:schemeClr val="accent6">
              <a:lumMod val="60000"/>
              <a:lumOff val="4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questionnaire with a list of exercise program&#10;&#10;Description automatically generated">
            <a:extLst>
              <a:ext uri="{FF2B5EF4-FFF2-40B4-BE49-F238E27FC236}">
                <a16:creationId xmlns:a16="http://schemas.microsoft.com/office/drawing/2014/main" id="{51F41D70-F1A3-564D-8770-C5A35E67CD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2423">
            <a:off x="6842884" y="996835"/>
            <a:ext cx="3522319" cy="4285488"/>
          </a:xfrm>
          <a:prstGeom prst="rect">
            <a:avLst/>
          </a:prstGeom>
        </p:spPr>
      </p:pic>
      <p:sp>
        <p:nvSpPr>
          <p:cNvPr id="11" name="Rectangle 10">
            <a:extLst>
              <a:ext uri="{FF2B5EF4-FFF2-40B4-BE49-F238E27FC236}">
                <a16:creationId xmlns:a16="http://schemas.microsoft.com/office/drawing/2014/main" id="{6793156F-E9A4-CB57-E4D7-3B4D21EB3A04}"/>
              </a:ext>
            </a:extLst>
          </p:cNvPr>
          <p:cNvSpPr/>
          <p:nvPr/>
        </p:nvSpPr>
        <p:spPr>
          <a:xfrm>
            <a:off x="409440" y="0"/>
            <a:ext cx="2333760" cy="3608832"/>
          </a:xfrm>
          <a:prstGeom prst="rect">
            <a:avLst/>
          </a:prstGeom>
          <a:solidFill>
            <a:srgbClr val="FFFFFF">
              <a:alpha val="6666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9549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up)">
                                      <p:cBhvr>
                                        <p:cTn id="27" dur="500"/>
                                        <p:tgtEl>
                                          <p:spTgt spid="16"/>
                                        </p:tgtEl>
                                      </p:cBhvr>
                                    </p:animEffect>
                                  </p:childTnLst>
                                </p:cTn>
                              </p:par>
                            </p:childTnLst>
                          </p:cTn>
                        </p:par>
                        <p:par>
                          <p:cTn id="28" fill="hold">
                            <p:stCondLst>
                              <p:cond delay="500"/>
                            </p:stCondLst>
                            <p:childTnLst>
                              <p:par>
                                <p:cTn id="29" presetID="9" presetClass="entr" presetSubtype="0" fill="hold" grpId="0"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dissolve">
                                      <p:cBhvr>
                                        <p:cTn id="3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 grpId="0" animBg="1"/>
      <p:bldP spid="6" grpId="0" animBg="1"/>
      <p:bldP spid="7" grpId="0" animBg="1"/>
      <p:bldP spid="8"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819960-D0B1-0B73-D3CC-A1618C528898}"/>
            </a:ext>
          </a:extLst>
        </p:cNvPr>
        <p:cNvGrpSpPr/>
        <p:nvPr/>
      </p:nvGrpSpPr>
      <p:grpSpPr>
        <a:xfrm>
          <a:off x="0" y="0"/>
          <a:ext cx="0" cy="0"/>
          <a:chOff x="0" y="0"/>
          <a:chExt cx="0" cy="0"/>
        </a:xfrm>
      </p:grpSpPr>
      <p:sp>
        <p:nvSpPr>
          <p:cNvPr id="12" name="Rounded Rectangle 11">
            <a:extLst>
              <a:ext uri="{FF2B5EF4-FFF2-40B4-BE49-F238E27FC236}">
                <a16:creationId xmlns:a16="http://schemas.microsoft.com/office/drawing/2014/main" id="{6810B930-7132-3643-54DD-AA7C608F1E82}"/>
              </a:ext>
            </a:extLst>
          </p:cNvPr>
          <p:cNvSpPr/>
          <p:nvPr/>
        </p:nvSpPr>
        <p:spPr>
          <a:xfrm>
            <a:off x="3231254" y="4889004"/>
            <a:ext cx="2088108" cy="82008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PAQ MVPA Zone</a:t>
            </a:r>
            <a:endParaRPr lang="en-US" i="1" dirty="0">
              <a:solidFill>
                <a:schemeClr val="tx1"/>
              </a:solidFill>
              <a:latin typeface="Avenir Next" panose="020B0503020202020204" pitchFamily="34" charset="0"/>
            </a:endParaRPr>
          </a:p>
        </p:txBody>
      </p:sp>
      <p:sp>
        <p:nvSpPr>
          <p:cNvPr id="4" name="Title 1">
            <a:extLst>
              <a:ext uri="{FF2B5EF4-FFF2-40B4-BE49-F238E27FC236}">
                <a16:creationId xmlns:a16="http://schemas.microsoft.com/office/drawing/2014/main" id="{9E14FFBF-2EAA-8998-E46A-1B2CD9C9409B}"/>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Predictor Variables</a:t>
            </a:r>
          </a:p>
        </p:txBody>
      </p:sp>
      <p:sp>
        <p:nvSpPr>
          <p:cNvPr id="2" name="Rounded Rectangle 1">
            <a:extLst>
              <a:ext uri="{FF2B5EF4-FFF2-40B4-BE49-F238E27FC236}">
                <a16:creationId xmlns:a16="http://schemas.microsoft.com/office/drawing/2014/main" id="{3264CAAD-B8B2-C48B-7E9E-F39D76017955}"/>
              </a:ext>
            </a:extLst>
          </p:cNvPr>
          <p:cNvSpPr/>
          <p:nvPr/>
        </p:nvSpPr>
        <p:spPr>
          <a:xfrm>
            <a:off x="491895" y="116745"/>
            <a:ext cx="2088108" cy="928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Demographics</a:t>
            </a:r>
          </a:p>
          <a:p>
            <a:pPr algn="ctr"/>
            <a:r>
              <a:rPr lang="en-US" i="1" dirty="0">
                <a:solidFill>
                  <a:schemeClr val="tx1"/>
                </a:solidFill>
                <a:latin typeface="Avenir Next" panose="020B0503020202020204" pitchFamily="34" charset="0"/>
              </a:rPr>
              <a:t>Age</a:t>
            </a:r>
          </a:p>
          <a:p>
            <a:pPr algn="ctr"/>
            <a:r>
              <a:rPr lang="en-US" i="1" dirty="0">
                <a:solidFill>
                  <a:schemeClr val="tx1"/>
                </a:solidFill>
                <a:latin typeface="Avenir Next" panose="020B0503020202020204" pitchFamily="34" charset="0"/>
              </a:rPr>
              <a:t>Sex</a:t>
            </a:r>
          </a:p>
        </p:txBody>
      </p:sp>
      <p:sp>
        <p:nvSpPr>
          <p:cNvPr id="5" name="Rounded Rectangle 4">
            <a:extLst>
              <a:ext uri="{FF2B5EF4-FFF2-40B4-BE49-F238E27FC236}">
                <a16:creationId xmlns:a16="http://schemas.microsoft.com/office/drawing/2014/main" id="{7BD711A3-CE16-2D11-28D3-7ECBC5DF6D09}"/>
              </a:ext>
            </a:extLst>
          </p:cNvPr>
          <p:cNvSpPr/>
          <p:nvPr/>
        </p:nvSpPr>
        <p:spPr>
          <a:xfrm>
            <a:off x="3221293" y="148686"/>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Internet Use</a:t>
            </a:r>
          </a:p>
          <a:p>
            <a:pPr algn="ctr"/>
            <a:r>
              <a:rPr lang="en-US" i="1" dirty="0">
                <a:solidFill>
                  <a:schemeClr val="tx1"/>
                </a:solidFill>
                <a:latin typeface="Avenir Next" panose="020B0503020202020204" pitchFamily="34" charset="0"/>
              </a:rPr>
              <a:t>Hours per Day</a:t>
            </a:r>
          </a:p>
        </p:txBody>
      </p:sp>
      <p:sp>
        <p:nvSpPr>
          <p:cNvPr id="6" name="Rounded Rectangle 5">
            <a:extLst>
              <a:ext uri="{FF2B5EF4-FFF2-40B4-BE49-F238E27FC236}">
                <a16:creationId xmlns:a16="http://schemas.microsoft.com/office/drawing/2014/main" id="{A2DD01FD-0841-19E8-E839-810B2D6205CD}"/>
              </a:ext>
            </a:extLst>
          </p:cNvPr>
          <p:cNvSpPr/>
          <p:nvPr/>
        </p:nvSpPr>
        <p:spPr>
          <a:xfrm>
            <a:off x="3221293" y="1152127"/>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Children's Global Assessment Scale</a:t>
            </a:r>
            <a:endParaRPr lang="en-US" i="1" dirty="0">
              <a:solidFill>
                <a:schemeClr val="tx1"/>
              </a:solidFill>
              <a:latin typeface="Avenir Next" panose="020B0503020202020204" pitchFamily="34" charset="0"/>
            </a:endParaRPr>
          </a:p>
        </p:txBody>
      </p:sp>
      <p:sp>
        <p:nvSpPr>
          <p:cNvPr id="7" name="Rounded Rectangle 6">
            <a:extLst>
              <a:ext uri="{FF2B5EF4-FFF2-40B4-BE49-F238E27FC236}">
                <a16:creationId xmlns:a16="http://schemas.microsoft.com/office/drawing/2014/main" id="{A70575B0-5EA7-4F02-04D1-0C35B9B1AEBA}"/>
              </a:ext>
            </a:extLst>
          </p:cNvPr>
          <p:cNvSpPr/>
          <p:nvPr/>
        </p:nvSpPr>
        <p:spPr>
          <a:xfrm>
            <a:off x="3221293" y="3421492"/>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 Activity Questionnaire</a:t>
            </a:r>
            <a:endParaRPr lang="en-US" i="1" dirty="0">
              <a:solidFill>
                <a:schemeClr val="tx1"/>
              </a:solidFill>
              <a:latin typeface="Avenir Next" panose="020B0503020202020204" pitchFamily="34" charset="0"/>
            </a:endParaRPr>
          </a:p>
        </p:txBody>
      </p:sp>
      <p:sp>
        <p:nvSpPr>
          <p:cNvPr id="8" name="Rounded Rectangle 7">
            <a:extLst>
              <a:ext uri="{FF2B5EF4-FFF2-40B4-BE49-F238E27FC236}">
                <a16:creationId xmlns:a16="http://schemas.microsoft.com/office/drawing/2014/main" id="{5C737694-981E-1189-30A3-6D254CF1DFFF}"/>
              </a:ext>
            </a:extLst>
          </p:cNvPr>
          <p:cNvSpPr/>
          <p:nvPr/>
        </p:nvSpPr>
        <p:spPr>
          <a:xfrm>
            <a:off x="3221293" y="2418052"/>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Sleep Disturbance Scale</a:t>
            </a:r>
            <a:endParaRPr lang="en-US" i="1" dirty="0">
              <a:solidFill>
                <a:schemeClr val="tx1"/>
              </a:solidFill>
              <a:latin typeface="Avenir Next" panose="020B0503020202020204" pitchFamily="34" charset="0"/>
            </a:endParaRPr>
          </a:p>
        </p:txBody>
      </p:sp>
      <p:sp>
        <p:nvSpPr>
          <p:cNvPr id="9" name="Rounded Rectangle 8">
            <a:extLst>
              <a:ext uri="{FF2B5EF4-FFF2-40B4-BE49-F238E27FC236}">
                <a16:creationId xmlns:a16="http://schemas.microsoft.com/office/drawing/2014/main" id="{71C84BBC-751F-61A7-F759-3CC48A5E5CA5}"/>
              </a:ext>
            </a:extLst>
          </p:cNvPr>
          <p:cNvSpPr/>
          <p:nvPr/>
        </p:nvSpPr>
        <p:spPr>
          <a:xfrm>
            <a:off x="491895" y="1163060"/>
            <a:ext cx="2088108" cy="22979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a:t>
            </a:r>
          </a:p>
          <a:p>
            <a:pPr algn="ctr"/>
            <a:r>
              <a:rPr lang="en-US" i="1" dirty="0">
                <a:solidFill>
                  <a:schemeClr val="tx1"/>
                </a:solidFill>
                <a:latin typeface="Avenir Next" panose="020B0503020202020204" pitchFamily="34" charset="0"/>
              </a:rPr>
              <a:t>Height</a:t>
            </a:r>
          </a:p>
          <a:p>
            <a:pPr algn="ctr"/>
            <a:r>
              <a:rPr lang="en-US" i="1" dirty="0">
                <a:solidFill>
                  <a:schemeClr val="tx1"/>
                </a:solidFill>
                <a:latin typeface="Avenir Next" panose="020B0503020202020204" pitchFamily="34" charset="0"/>
              </a:rPr>
              <a:t>Weight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Waist</a:t>
            </a:r>
          </a:p>
          <a:p>
            <a:pPr algn="ctr"/>
            <a:r>
              <a:rPr lang="en-US" i="1" dirty="0">
                <a:solidFill>
                  <a:schemeClr val="tx1"/>
                </a:solidFill>
                <a:latin typeface="Avenir Next" panose="020B0503020202020204" pitchFamily="34" charset="0"/>
              </a:rPr>
              <a:t>Systolic BP</a:t>
            </a:r>
          </a:p>
          <a:p>
            <a:pPr algn="ctr"/>
            <a:r>
              <a:rPr lang="en-US" i="1" dirty="0">
                <a:solidFill>
                  <a:schemeClr val="tx1"/>
                </a:solidFill>
                <a:latin typeface="Avenir Next" panose="020B0503020202020204" pitchFamily="34" charset="0"/>
              </a:rPr>
              <a:t>Diastolic BP</a:t>
            </a:r>
          </a:p>
          <a:p>
            <a:pPr algn="ctr"/>
            <a:r>
              <a:rPr lang="en-US" i="1" dirty="0">
                <a:solidFill>
                  <a:schemeClr val="tx1"/>
                </a:solidFill>
                <a:latin typeface="Avenir Next" panose="020B0503020202020204" pitchFamily="34" charset="0"/>
              </a:rPr>
              <a:t>Heart Rate</a:t>
            </a:r>
          </a:p>
        </p:txBody>
      </p:sp>
      <p:sp>
        <p:nvSpPr>
          <p:cNvPr id="10" name="Rounded Rectangle 9">
            <a:extLst>
              <a:ext uri="{FF2B5EF4-FFF2-40B4-BE49-F238E27FC236}">
                <a16:creationId xmlns:a16="http://schemas.microsoft.com/office/drawing/2014/main" id="{354E0370-01DE-21BC-03A5-219E82E14FEC}"/>
              </a:ext>
            </a:extLst>
          </p:cNvPr>
          <p:cNvSpPr/>
          <p:nvPr/>
        </p:nvSpPr>
        <p:spPr>
          <a:xfrm>
            <a:off x="6096000" y="148686"/>
            <a:ext cx="2267234" cy="2956895"/>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a:t>
            </a:r>
          </a:p>
          <a:p>
            <a:pPr algn="ctr"/>
            <a:r>
              <a:rPr lang="en-US" i="1" dirty="0">
                <a:solidFill>
                  <a:schemeClr val="tx1"/>
                </a:solidFill>
                <a:latin typeface="Avenir Next" panose="020B0503020202020204" pitchFamily="34" charset="0"/>
              </a:rPr>
              <a:t>Endurance Time</a:t>
            </a:r>
          </a:p>
          <a:p>
            <a:pPr algn="ctr"/>
            <a:r>
              <a:rPr lang="en-US" i="1" dirty="0">
                <a:solidFill>
                  <a:schemeClr val="tx1"/>
                </a:solidFill>
                <a:latin typeface="Avenir Next" panose="020B0503020202020204" pitchFamily="34" charset="0"/>
              </a:rPr>
              <a:t>Endurance Max</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1" name="Rounded Rectangle 10">
            <a:extLst>
              <a:ext uri="{FF2B5EF4-FFF2-40B4-BE49-F238E27FC236}">
                <a16:creationId xmlns:a16="http://schemas.microsoft.com/office/drawing/2014/main" id="{109263DE-6DDC-4CF1-460A-499CCECBE008}"/>
              </a:ext>
            </a:extLst>
          </p:cNvPr>
          <p:cNvSpPr/>
          <p:nvPr/>
        </p:nvSpPr>
        <p:spPr>
          <a:xfrm>
            <a:off x="6096000" y="3387875"/>
            <a:ext cx="2267234" cy="2406887"/>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 Zone</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6" name="Down Arrow 15">
            <a:extLst>
              <a:ext uri="{FF2B5EF4-FFF2-40B4-BE49-F238E27FC236}">
                <a16:creationId xmlns:a16="http://schemas.microsoft.com/office/drawing/2014/main" id="{FF7EB77D-551B-A92B-0C52-3DF808D6B74A}"/>
              </a:ext>
            </a:extLst>
          </p:cNvPr>
          <p:cNvSpPr/>
          <p:nvPr/>
        </p:nvSpPr>
        <p:spPr>
          <a:xfrm>
            <a:off x="3988993" y="4612022"/>
            <a:ext cx="572630" cy="358870"/>
          </a:xfrm>
          <a:prstGeom prst="downArrow">
            <a:avLst/>
          </a:prstGeom>
          <a:solidFill>
            <a:schemeClr val="accent6">
              <a:lumMod val="60000"/>
              <a:lumOff val="4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DB828683-B5A7-024B-856E-097F3C3CA2AA}"/>
              </a:ext>
            </a:extLst>
          </p:cNvPr>
          <p:cNvSpPr/>
          <p:nvPr/>
        </p:nvSpPr>
        <p:spPr>
          <a:xfrm>
            <a:off x="6943302" y="3105581"/>
            <a:ext cx="572630" cy="358870"/>
          </a:xfrm>
          <a:prstGeom prst="downArrow">
            <a:avLst/>
          </a:prstGeom>
          <a:solidFill>
            <a:srgbClr val="D983E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A4DC311-3FD2-6479-2005-7D7FD82A5CB9}"/>
              </a:ext>
            </a:extLst>
          </p:cNvPr>
          <p:cNvSpPr/>
          <p:nvPr/>
        </p:nvSpPr>
        <p:spPr>
          <a:xfrm>
            <a:off x="409440" y="0"/>
            <a:ext cx="5075122" cy="5794762"/>
          </a:xfrm>
          <a:prstGeom prst="rect">
            <a:avLst/>
          </a:prstGeom>
          <a:solidFill>
            <a:srgbClr val="FFFFFF">
              <a:alpha val="6666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person stretching his legs&#10;&#10;Description automatically generated">
            <a:extLst>
              <a:ext uri="{FF2B5EF4-FFF2-40B4-BE49-F238E27FC236}">
                <a16:creationId xmlns:a16="http://schemas.microsoft.com/office/drawing/2014/main" id="{AB3C3F44-28D2-F936-11B6-587F9BECAE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8363866" y="569292"/>
            <a:ext cx="3828134" cy="2115682"/>
          </a:xfrm>
          <a:prstGeom prst="rect">
            <a:avLst/>
          </a:prstGeom>
        </p:spPr>
      </p:pic>
    </p:spTree>
    <p:extLst>
      <p:ext uri="{BB962C8B-B14F-4D97-AF65-F5344CB8AC3E}">
        <p14:creationId xmlns:p14="http://schemas.microsoft.com/office/powerpoint/2010/main" val="4058710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p:tgtEl>
                                          <p:spTgt spid="15"/>
                                        </p:tgtEl>
                                        <p:attrNameLst>
                                          <p:attrName>ppt_x</p:attrName>
                                        </p:attrNameLst>
                                      </p:cBhvr>
                                      <p:tavLst>
                                        <p:tav tm="0">
                                          <p:val>
                                            <p:strVal val="#ppt_x-#ppt_w*1.125000"/>
                                          </p:val>
                                        </p:tav>
                                        <p:tav tm="100000">
                                          <p:val>
                                            <p:strVal val="#ppt_x"/>
                                          </p:val>
                                        </p:tav>
                                      </p:tavLst>
                                    </p:anim>
                                    <p:animEffect transition="in" filter="wipe(right)">
                                      <p:cBhvr>
                                        <p:cTn id="8" dur="500"/>
                                        <p:tgtEl>
                                          <p:spTgt spid="15"/>
                                        </p:tgtEl>
                                      </p:cBhvr>
                                    </p:animEffect>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up)">
                                      <p:cBhvr>
                                        <p:cTn id="13" dur="500"/>
                                        <p:tgtEl>
                                          <p:spTgt spid="17"/>
                                        </p:tgtEl>
                                      </p:cBhvr>
                                    </p:animEffect>
                                  </p:childTnLst>
                                </p:cTn>
                              </p:par>
                            </p:childTnLst>
                          </p:cTn>
                        </p:par>
                        <p:par>
                          <p:cTn id="14" fill="hold">
                            <p:stCondLst>
                              <p:cond delay="500"/>
                            </p:stCondLst>
                            <p:childTnLst>
                              <p:par>
                                <p:cTn id="15" presetID="9" presetClass="entr" presetSubtype="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ssolv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528A50-73F2-6C77-66A6-02A84CFB47B2}"/>
            </a:ext>
          </a:extLst>
        </p:cNvPr>
        <p:cNvGrpSpPr/>
        <p:nvPr/>
      </p:nvGrpSpPr>
      <p:grpSpPr>
        <a:xfrm>
          <a:off x="0" y="0"/>
          <a:ext cx="0" cy="0"/>
          <a:chOff x="0" y="0"/>
          <a:chExt cx="0" cy="0"/>
        </a:xfrm>
      </p:grpSpPr>
      <p:pic>
        <p:nvPicPr>
          <p:cNvPr id="18" name="Picture 17" descr="A person on a treadmill&#10;&#10;Description automatically generated">
            <a:extLst>
              <a:ext uri="{FF2B5EF4-FFF2-40B4-BE49-F238E27FC236}">
                <a16:creationId xmlns:a16="http://schemas.microsoft.com/office/drawing/2014/main" id="{2FEC89B3-D8D7-5E11-8B05-7EAE517D9E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73231" y="-138176"/>
            <a:ext cx="3266926" cy="4900389"/>
          </a:xfrm>
          <a:prstGeom prst="rect">
            <a:avLst/>
          </a:prstGeom>
        </p:spPr>
      </p:pic>
      <p:sp>
        <p:nvSpPr>
          <p:cNvPr id="12" name="Rounded Rectangle 11">
            <a:extLst>
              <a:ext uri="{FF2B5EF4-FFF2-40B4-BE49-F238E27FC236}">
                <a16:creationId xmlns:a16="http://schemas.microsoft.com/office/drawing/2014/main" id="{74A90B4C-B770-76F2-C584-73AEA514913A}"/>
              </a:ext>
            </a:extLst>
          </p:cNvPr>
          <p:cNvSpPr/>
          <p:nvPr/>
        </p:nvSpPr>
        <p:spPr>
          <a:xfrm>
            <a:off x="3231254" y="4889004"/>
            <a:ext cx="2088108" cy="82008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PAQ MVPA Zone</a:t>
            </a:r>
            <a:endParaRPr lang="en-US" i="1" dirty="0">
              <a:solidFill>
                <a:schemeClr val="tx1"/>
              </a:solidFill>
              <a:latin typeface="Avenir Next" panose="020B0503020202020204" pitchFamily="34" charset="0"/>
            </a:endParaRPr>
          </a:p>
        </p:txBody>
      </p:sp>
      <p:sp>
        <p:nvSpPr>
          <p:cNvPr id="4" name="Title 1">
            <a:extLst>
              <a:ext uri="{FF2B5EF4-FFF2-40B4-BE49-F238E27FC236}">
                <a16:creationId xmlns:a16="http://schemas.microsoft.com/office/drawing/2014/main" id="{B2C912E9-7790-6471-9CA5-3BE17DA3A71E}"/>
              </a:ext>
            </a:extLst>
          </p:cNvPr>
          <p:cNvSpPr txBox="1">
            <a:spLocks/>
          </p:cNvSpPr>
          <p:nvPr/>
        </p:nvSpPr>
        <p:spPr>
          <a:xfrm>
            <a:off x="409440" y="55324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tx1"/>
                </a:solidFill>
                <a:latin typeface="Avenir Next" panose="020B0503020202020204" pitchFamily="34" charset="0"/>
                <a:ea typeface="+mj-ea"/>
                <a:cs typeface="+mj-cs"/>
              </a:defRPr>
            </a:lvl1pPr>
          </a:lstStyle>
          <a:p>
            <a:r>
              <a:rPr lang="en-US" dirty="0"/>
              <a:t>The Data: Predictor Variables</a:t>
            </a:r>
          </a:p>
        </p:txBody>
      </p:sp>
      <p:sp>
        <p:nvSpPr>
          <p:cNvPr id="2" name="Rounded Rectangle 1">
            <a:extLst>
              <a:ext uri="{FF2B5EF4-FFF2-40B4-BE49-F238E27FC236}">
                <a16:creationId xmlns:a16="http://schemas.microsoft.com/office/drawing/2014/main" id="{81C2D2A2-6D10-F0FD-A634-762A1B2B9E2C}"/>
              </a:ext>
            </a:extLst>
          </p:cNvPr>
          <p:cNvSpPr/>
          <p:nvPr/>
        </p:nvSpPr>
        <p:spPr>
          <a:xfrm>
            <a:off x="491895" y="116745"/>
            <a:ext cx="2088108" cy="928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Demographics</a:t>
            </a:r>
          </a:p>
          <a:p>
            <a:pPr algn="ctr"/>
            <a:r>
              <a:rPr lang="en-US" i="1" dirty="0">
                <a:solidFill>
                  <a:schemeClr val="tx1"/>
                </a:solidFill>
                <a:latin typeface="Avenir Next" panose="020B0503020202020204" pitchFamily="34" charset="0"/>
              </a:rPr>
              <a:t>Age</a:t>
            </a:r>
          </a:p>
          <a:p>
            <a:pPr algn="ctr"/>
            <a:r>
              <a:rPr lang="en-US" i="1" dirty="0">
                <a:solidFill>
                  <a:schemeClr val="tx1"/>
                </a:solidFill>
                <a:latin typeface="Avenir Next" panose="020B0503020202020204" pitchFamily="34" charset="0"/>
              </a:rPr>
              <a:t>Sex</a:t>
            </a:r>
          </a:p>
        </p:txBody>
      </p:sp>
      <p:sp>
        <p:nvSpPr>
          <p:cNvPr id="5" name="Rounded Rectangle 4">
            <a:extLst>
              <a:ext uri="{FF2B5EF4-FFF2-40B4-BE49-F238E27FC236}">
                <a16:creationId xmlns:a16="http://schemas.microsoft.com/office/drawing/2014/main" id="{84C09284-3A23-F9AC-287F-71119A324CFD}"/>
              </a:ext>
            </a:extLst>
          </p:cNvPr>
          <p:cNvSpPr/>
          <p:nvPr/>
        </p:nvSpPr>
        <p:spPr>
          <a:xfrm>
            <a:off x="3221293" y="148686"/>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Internet Use</a:t>
            </a:r>
          </a:p>
          <a:p>
            <a:pPr algn="ctr"/>
            <a:r>
              <a:rPr lang="en-US" i="1" dirty="0">
                <a:solidFill>
                  <a:schemeClr val="tx1"/>
                </a:solidFill>
                <a:latin typeface="Avenir Next" panose="020B0503020202020204" pitchFamily="34" charset="0"/>
              </a:rPr>
              <a:t>Hours per Day</a:t>
            </a:r>
          </a:p>
        </p:txBody>
      </p:sp>
      <p:sp>
        <p:nvSpPr>
          <p:cNvPr id="6" name="Rounded Rectangle 5">
            <a:extLst>
              <a:ext uri="{FF2B5EF4-FFF2-40B4-BE49-F238E27FC236}">
                <a16:creationId xmlns:a16="http://schemas.microsoft.com/office/drawing/2014/main" id="{70CA1C2C-87CB-1AF2-03AE-C8F3421A8151}"/>
              </a:ext>
            </a:extLst>
          </p:cNvPr>
          <p:cNvSpPr/>
          <p:nvPr/>
        </p:nvSpPr>
        <p:spPr>
          <a:xfrm>
            <a:off x="3221293" y="1152127"/>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Children's Global Assessment Scale</a:t>
            </a:r>
            <a:endParaRPr lang="en-US" i="1" dirty="0">
              <a:solidFill>
                <a:schemeClr val="tx1"/>
              </a:solidFill>
              <a:latin typeface="Avenir Next" panose="020B0503020202020204" pitchFamily="34" charset="0"/>
            </a:endParaRPr>
          </a:p>
        </p:txBody>
      </p:sp>
      <p:sp>
        <p:nvSpPr>
          <p:cNvPr id="7" name="Rounded Rectangle 6">
            <a:extLst>
              <a:ext uri="{FF2B5EF4-FFF2-40B4-BE49-F238E27FC236}">
                <a16:creationId xmlns:a16="http://schemas.microsoft.com/office/drawing/2014/main" id="{90771E54-BDE8-AD0D-291C-0522C18C313B}"/>
              </a:ext>
            </a:extLst>
          </p:cNvPr>
          <p:cNvSpPr/>
          <p:nvPr/>
        </p:nvSpPr>
        <p:spPr>
          <a:xfrm>
            <a:off x="3221293" y="3421492"/>
            <a:ext cx="2088108" cy="119053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 Activity Questionnaire</a:t>
            </a:r>
            <a:endParaRPr lang="en-US" i="1" dirty="0">
              <a:solidFill>
                <a:schemeClr val="tx1"/>
              </a:solidFill>
              <a:latin typeface="Avenir Next" panose="020B0503020202020204" pitchFamily="34" charset="0"/>
            </a:endParaRPr>
          </a:p>
        </p:txBody>
      </p:sp>
      <p:sp>
        <p:nvSpPr>
          <p:cNvPr id="8" name="Rounded Rectangle 7">
            <a:extLst>
              <a:ext uri="{FF2B5EF4-FFF2-40B4-BE49-F238E27FC236}">
                <a16:creationId xmlns:a16="http://schemas.microsoft.com/office/drawing/2014/main" id="{562F1CDA-2D2E-5278-8874-1FA74EC748CA}"/>
              </a:ext>
            </a:extLst>
          </p:cNvPr>
          <p:cNvSpPr/>
          <p:nvPr/>
        </p:nvSpPr>
        <p:spPr>
          <a:xfrm>
            <a:off x="3221293" y="2418052"/>
            <a:ext cx="2088108" cy="92804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Sleep Disturbance Scale</a:t>
            </a:r>
            <a:endParaRPr lang="en-US" i="1" dirty="0">
              <a:solidFill>
                <a:schemeClr val="tx1"/>
              </a:solidFill>
              <a:latin typeface="Avenir Next" panose="020B0503020202020204" pitchFamily="34" charset="0"/>
            </a:endParaRPr>
          </a:p>
        </p:txBody>
      </p:sp>
      <p:sp>
        <p:nvSpPr>
          <p:cNvPr id="9" name="Rounded Rectangle 8">
            <a:extLst>
              <a:ext uri="{FF2B5EF4-FFF2-40B4-BE49-F238E27FC236}">
                <a16:creationId xmlns:a16="http://schemas.microsoft.com/office/drawing/2014/main" id="{1828B3E0-6BCB-A8AE-6FEF-ACAE45C89DB0}"/>
              </a:ext>
            </a:extLst>
          </p:cNvPr>
          <p:cNvSpPr/>
          <p:nvPr/>
        </p:nvSpPr>
        <p:spPr>
          <a:xfrm>
            <a:off x="491895" y="1163060"/>
            <a:ext cx="2088108" cy="229791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Physical</a:t>
            </a:r>
          </a:p>
          <a:p>
            <a:pPr algn="ctr"/>
            <a:r>
              <a:rPr lang="en-US" i="1" dirty="0">
                <a:solidFill>
                  <a:schemeClr val="tx1"/>
                </a:solidFill>
                <a:latin typeface="Avenir Next" panose="020B0503020202020204" pitchFamily="34" charset="0"/>
              </a:rPr>
              <a:t>Height</a:t>
            </a:r>
          </a:p>
          <a:p>
            <a:pPr algn="ctr"/>
            <a:r>
              <a:rPr lang="en-US" i="1" dirty="0">
                <a:solidFill>
                  <a:schemeClr val="tx1"/>
                </a:solidFill>
                <a:latin typeface="Avenir Next" panose="020B0503020202020204" pitchFamily="34" charset="0"/>
              </a:rPr>
              <a:t>Weight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Waist</a:t>
            </a:r>
          </a:p>
          <a:p>
            <a:pPr algn="ctr"/>
            <a:r>
              <a:rPr lang="en-US" i="1" dirty="0">
                <a:solidFill>
                  <a:schemeClr val="tx1"/>
                </a:solidFill>
                <a:latin typeface="Avenir Next" panose="020B0503020202020204" pitchFamily="34" charset="0"/>
              </a:rPr>
              <a:t>Systolic BP</a:t>
            </a:r>
          </a:p>
          <a:p>
            <a:pPr algn="ctr"/>
            <a:r>
              <a:rPr lang="en-US" i="1" dirty="0">
                <a:solidFill>
                  <a:schemeClr val="tx1"/>
                </a:solidFill>
                <a:latin typeface="Avenir Next" panose="020B0503020202020204" pitchFamily="34" charset="0"/>
              </a:rPr>
              <a:t>Diastolic BP</a:t>
            </a:r>
          </a:p>
          <a:p>
            <a:pPr algn="ctr"/>
            <a:r>
              <a:rPr lang="en-US" i="1" dirty="0">
                <a:solidFill>
                  <a:schemeClr val="tx1"/>
                </a:solidFill>
                <a:latin typeface="Avenir Next" panose="020B0503020202020204" pitchFamily="34" charset="0"/>
              </a:rPr>
              <a:t>Heart Rate</a:t>
            </a:r>
          </a:p>
        </p:txBody>
      </p:sp>
      <p:sp>
        <p:nvSpPr>
          <p:cNvPr id="10" name="Rounded Rectangle 9">
            <a:extLst>
              <a:ext uri="{FF2B5EF4-FFF2-40B4-BE49-F238E27FC236}">
                <a16:creationId xmlns:a16="http://schemas.microsoft.com/office/drawing/2014/main" id="{7EE7660B-5ED3-481C-B8D3-279DFD1BD32D}"/>
              </a:ext>
            </a:extLst>
          </p:cNvPr>
          <p:cNvSpPr/>
          <p:nvPr/>
        </p:nvSpPr>
        <p:spPr>
          <a:xfrm>
            <a:off x="6096000" y="148686"/>
            <a:ext cx="2267234" cy="2956895"/>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a:t>
            </a:r>
          </a:p>
          <a:p>
            <a:pPr algn="ctr"/>
            <a:r>
              <a:rPr lang="en-US" i="1" dirty="0">
                <a:solidFill>
                  <a:schemeClr val="tx1"/>
                </a:solidFill>
                <a:latin typeface="Avenir Next" panose="020B0503020202020204" pitchFamily="34" charset="0"/>
              </a:rPr>
              <a:t>Endurance Time</a:t>
            </a:r>
          </a:p>
          <a:p>
            <a:pPr algn="ctr"/>
            <a:r>
              <a:rPr lang="en-US" i="1" dirty="0">
                <a:solidFill>
                  <a:schemeClr val="tx1"/>
                </a:solidFill>
                <a:latin typeface="Avenir Next" panose="020B0503020202020204" pitchFamily="34" charset="0"/>
              </a:rPr>
              <a:t>Endurance Max</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1" name="Rounded Rectangle 10">
            <a:extLst>
              <a:ext uri="{FF2B5EF4-FFF2-40B4-BE49-F238E27FC236}">
                <a16:creationId xmlns:a16="http://schemas.microsoft.com/office/drawing/2014/main" id="{D49D99A4-911A-04BE-5193-3590BC6A2D98}"/>
              </a:ext>
            </a:extLst>
          </p:cNvPr>
          <p:cNvSpPr/>
          <p:nvPr/>
        </p:nvSpPr>
        <p:spPr>
          <a:xfrm>
            <a:off x="6096000" y="3387875"/>
            <a:ext cx="2267234" cy="2406887"/>
          </a:xfrm>
          <a:prstGeom prst="roundRect">
            <a:avLst/>
          </a:prstGeom>
          <a:solidFill>
            <a:srgbClr val="FDEA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Fitness Zone</a:t>
            </a:r>
          </a:p>
          <a:p>
            <a:pPr algn="ctr"/>
            <a:r>
              <a:rPr lang="en-US" i="1" dirty="0">
                <a:solidFill>
                  <a:schemeClr val="tx1"/>
                </a:solidFill>
                <a:latin typeface="Avenir Next" panose="020B0503020202020204" pitchFamily="34" charset="0"/>
              </a:rPr>
              <a:t>Curl-Up</a:t>
            </a:r>
          </a:p>
          <a:p>
            <a:pPr algn="ctr"/>
            <a:r>
              <a:rPr lang="en-US" i="1" dirty="0">
                <a:solidFill>
                  <a:schemeClr val="tx1"/>
                </a:solidFill>
                <a:latin typeface="Avenir Next" panose="020B0503020202020204" pitchFamily="34" charset="0"/>
              </a:rPr>
              <a:t>Grip Strength D</a:t>
            </a:r>
          </a:p>
          <a:p>
            <a:pPr algn="ctr"/>
            <a:r>
              <a:rPr lang="en-US" i="1" dirty="0">
                <a:solidFill>
                  <a:schemeClr val="tx1"/>
                </a:solidFill>
                <a:latin typeface="Avenir Next" panose="020B0503020202020204" pitchFamily="34" charset="0"/>
              </a:rPr>
              <a:t>Grip Strength ND</a:t>
            </a:r>
          </a:p>
          <a:p>
            <a:pPr algn="ctr"/>
            <a:r>
              <a:rPr lang="en-US" i="1" dirty="0">
                <a:solidFill>
                  <a:schemeClr val="tx1"/>
                </a:solidFill>
                <a:latin typeface="Avenir Next" panose="020B0503020202020204" pitchFamily="34" charset="0"/>
              </a:rPr>
              <a:t>Push-Up</a:t>
            </a:r>
          </a:p>
          <a:p>
            <a:pPr algn="ctr"/>
            <a:r>
              <a:rPr lang="en-US" i="1" dirty="0">
                <a:solidFill>
                  <a:schemeClr val="tx1"/>
                </a:solidFill>
                <a:latin typeface="Avenir Next" panose="020B0503020202020204" pitchFamily="34" charset="0"/>
              </a:rPr>
              <a:t>Sit &amp; Reach Left</a:t>
            </a:r>
          </a:p>
          <a:p>
            <a:pPr algn="ctr"/>
            <a:r>
              <a:rPr lang="en-US" i="1" dirty="0">
                <a:solidFill>
                  <a:schemeClr val="tx1"/>
                </a:solidFill>
                <a:latin typeface="Avenir Next" panose="020B0503020202020204" pitchFamily="34" charset="0"/>
              </a:rPr>
              <a:t>Sit &amp; Reach Right</a:t>
            </a:r>
          </a:p>
          <a:p>
            <a:pPr algn="ctr"/>
            <a:r>
              <a:rPr lang="en-US" i="1" dirty="0">
                <a:solidFill>
                  <a:schemeClr val="tx1"/>
                </a:solidFill>
                <a:latin typeface="Avenir Next" panose="020B0503020202020204" pitchFamily="34" charset="0"/>
              </a:rPr>
              <a:t>Trunk Lift</a:t>
            </a:r>
          </a:p>
        </p:txBody>
      </p:sp>
      <p:sp>
        <p:nvSpPr>
          <p:cNvPr id="13" name="Rounded Rectangle 12">
            <a:extLst>
              <a:ext uri="{FF2B5EF4-FFF2-40B4-BE49-F238E27FC236}">
                <a16:creationId xmlns:a16="http://schemas.microsoft.com/office/drawing/2014/main" id="{F31F83ED-89C9-3EC3-F591-3EAE91A10BCC}"/>
              </a:ext>
            </a:extLst>
          </p:cNvPr>
          <p:cNvSpPr/>
          <p:nvPr/>
        </p:nvSpPr>
        <p:spPr>
          <a:xfrm>
            <a:off x="8974672" y="128953"/>
            <a:ext cx="2796656" cy="4442633"/>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venir Next" panose="020B0503020202020204" pitchFamily="34" charset="0"/>
              </a:rPr>
              <a:t>BIA</a:t>
            </a:r>
          </a:p>
          <a:p>
            <a:pPr algn="ctr"/>
            <a:r>
              <a:rPr lang="en-US" i="1" dirty="0">
                <a:solidFill>
                  <a:schemeClr val="tx1"/>
                </a:solidFill>
                <a:latin typeface="Avenir Next" panose="020B0503020202020204" pitchFamily="34" charset="0"/>
              </a:rPr>
              <a:t>Bone Mineral Content</a:t>
            </a:r>
          </a:p>
          <a:p>
            <a:pPr algn="ctr"/>
            <a:r>
              <a:rPr lang="en-US" i="1" dirty="0">
                <a:solidFill>
                  <a:schemeClr val="tx1"/>
                </a:solidFill>
                <a:latin typeface="Avenir Next" panose="020B0503020202020204" pitchFamily="34" charset="0"/>
              </a:rPr>
              <a:t>BMI</a:t>
            </a:r>
          </a:p>
          <a:p>
            <a:pPr algn="ctr"/>
            <a:r>
              <a:rPr lang="en-US" i="1" dirty="0">
                <a:solidFill>
                  <a:schemeClr val="tx1"/>
                </a:solidFill>
                <a:latin typeface="Avenir Next" panose="020B0503020202020204" pitchFamily="34" charset="0"/>
              </a:rPr>
              <a:t>Basal Metabolic Rate</a:t>
            </a:r>
          </a:p>
          <a:p>
            <a:pPr algn="ctr"/>
            <a:r>
              <a:rPr lang="en-US" i="1" dirty="0">
                <a:solidFill>
                  <a:schemeClr val="tx1"/>
                </a:solidFill>
                <a:latin typeface="Avenir Next" panose="020B0503020202020204" pitchFamily="34" charset="0"/>
              </a:rPr>
              <a:t>Daily Energy Exp.</a:t>
            </a:r>
          </a:p>
          <a:p>
            <a:pPr algn="ctr"/>
            <a:r>
              <a:rPr lang="en-US" i="1" dirty="0">
                <a:solidFill>
                  <a:schemeClr val="tx1"/>
                </a:solidFill>
                <a:latin typeface="Avenir Next" panose="020B0503020202020204" pitchFamily="34" charset="0"/>
              </a:rPr>
              <a:t>Extracellular Water</a:t>
            </a:r>
          </a:p>
          <a:p>
            <a:pPr algn="ctr"/>
            <a:r>
              <a:rPr lang="en-US" i="1" dirty="0">
                <a:solidFill>
                  <a:schemeClr val="tx1"/>
                </a:solidFill>
                <a:latin typeface="Avenir Next" panose="020B0503020202020204" pitchFamily="34" charset="0"/>
              </a:rPr>
              <a:t>Fat Free Mass</a:t>
            </a:r>
          </a:p>
          <a:p>
            <a:pPr algn="ctr"/>
            <a:r>
              <a:rPr lang="en-US" i="1" dirty="0">
                <a:solidFill>
                  <a:schemeClr val="tx1"/>
                </a:solidFill>
                <a:latin typeface="Avenir Next" panose="020B0503020202020204" pitchFamily="34" charset="0"/>
              </a:rPr>
              <a:t>FFM Index</a:t>
            </a:r>
          </a:p>
          <a:p>
            <a:pPr algn="ctr"/>
            <a:r>
              <a:rPr lang="en-US" i="1" dirty="0">
                <a:solidFill>
                  <a:schemeClr val="tx1"/>
                </a:solidFill>
                <a:latin typeface="Avenir Next" panose="020B0503020202020204" pitchFamily="34" charset="0"/>
              </a:rPr>
              <a:t>Fat Mass Index</a:t>
            </a:r>
          </a:p>
          <a:p>
            <a:pPr algn="ctr"/>
            <a:r>
              <a:rPr lang="en-US" i="1" dirty="0">
                <a:solidFill>
                  <a:schemeClr val="tx1"/>
                </a:solidFill>
                <a:latin typeface="Avenir Next" panose="020B0503020202020204" pitchFamily="34" charset="0"/>
              </a:rPr>
              <a:t>Body Fat Percentage</a:t>
            </a:r>
          </a:p>
          <a:p>
            <a:pPr algn="ctr"/>
            <a:r>
              <a:rPr lang="en-US" i="1" dirty="0">
                <a:solidFill>
                  <a:schemeClr val="tx1"/>
                </a:solidFill>
                <a:latin typeface="Avenir Next" panose="020B0503020202020204" pitchFamily="34" charset="0"/>
              </a:rPr>
              <a:t>Body Frame</a:t>
            </a:r>
          </a:p>
          <a:p>
            <a:pPr algn="ctr"/>
            <a:r>
              <a:rPr lang="en-US" i="1" dirty="0">
                <a:solidFill>
                  <a:schemeClr val="tx1"/>
                </a:solidFill>
                <a:latin typeface="Avenir Next" panose="020B0503020202020204" pitchFamily="34" charset="0"/>
              </a:rPr>
              <a:t>Intracellular Water</a:t>
            </a:r>
          </a:p>
          <a:p>
            <a:pPr algn="ctr"/>
            <a:r>
              <a:rPr lang="en-US" i="1" dirty="0">
                <a:solidFill>
                  <a:schemeClr val="tx1"/>
                </a:solidFill>
                <a:latin typeface="Avenir Next" panose="020B0503020202020204" pitchFamily="34" charset="0"/>
              </a:rPr>
              <a:t>Lean Dry Mass</a:t>
            </a:r>
          </a:p>
          <a:p>
            <a:pPr algn="ctr"/>
            <a:r>
              <a:rPr lang="en-US" i="1" dirty="0">
                <a:solidFill>
                  <a:schemeClr val="tx1"/>
                </a:solidFill>
                <a:latin typeface="Avenir Next" panose="020B0503020202020204" pitchFamily="34" charset="0"/>
              </a:rPr>
              <a:t>Lean Soft Tissue</a:t>
            </a:r>
          </a:p>
          <a:p>
            <a:pPr algn="ctr"/>
            <a:r>
              <a:rPr lang="en-US" i="1" dirty="0">
                <a:solidFill>
                  <a:schemeClr val="tx1"/>
                </a:solidFill>
                <a:latin typeface="Avenir Next" panose="020B0503020202020204" pitchFamily="34" charset="0"/>
              </a:rPr>
              <a:t>Skeletal Muscle Mass</a:t>
            </a:r>
          </a:p>
          <a:p>
            <a:pPr algn="ctr"/>
            <a:r>
              <a:rPr lang="en-US" i="1" dirty="0">
                <a:solidFill>
                  <a:schemeClr val="tx1"/>
                </a:solidFill>
                <a:latin typeface="Avenir Next" panose="020B0503020202020204" pitchFamily="34" charset="0"/>
              </a:rPr>
              <a:t>Total Body Water</a:t>
            </a:r>
          </a:p>
        </p:txBody>
      </p:sp>
      <p:sp>
        <p:nvSpPr>
          <p:cNvPr id="16" name="Down Arrow 15">
            <a:extLst>
              <a:ext uri="{FF2B5EF4-FFF2-40B4-BE49-F238E27FC236}">
                <a16:creationId xmlns:a16="http://schemas.microsoft.com/office/drawing/2014/main" id="{03F95AA2-D231-3474-CF8C-CD4D07F0CCAC}"/>
              </a:ext>
            </a:extLst>
          </p:cNvPr>
          <p:cNvSpPr/>
          <p:nvPr/>
        </p:nvSpPr>
        <p:spPr>
          <a:xfrm>
            <a:off x="3988993" y="4612022"/>
            <a:ext cx="572630" cy="358870"/>
          </a:xfrm>
          <a:prstGeom prst="downArrow">
            <a:avLst/>
          </a:prstGeom>
          <a:solidFill>
            <a:schemeClr val="accent6">
              <a:lumMod val="60000"/>
              <a:lumOff val="4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0B99AB94-817E-EFC2-A57D-2CDBB1CA1E83}"/>
              </a:ext>
            </a:extLst>
          </p:cNvPr>
          <p:cNvSpPr/>
          <p:nvPr/>
        </p:nvSpPr>
        <p:spPr>
          <a:xfrm>
            <a:off x="6943302" y="3105581"/>
            <a:ext cx="572630" cy="358870"/>
          </a:xfrm>
          <a:prstGeom prst="downArrow">
            <a:avLst/>
          </a:prstGeom>
          <a:solidFill>
            <a:srgbClr val="D983E0"/>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0222AE2-E513-7A99-6396-3A321BB3C927}"/>
              </a:ext>
            </a:extLst>
          </p:cNvPr>
          <p:cNvSpPr/>
          <p:nvPr/>
        </p:nvSpPr>
        <p:spPr>
          <a:xfrm>
            <a:off x="409439" y="0"/>
            <a:ext cx="8134061" cy="5794762"/>
          </a:xfrm>
          <a:prstGeom prst="rect">
            <a:avLst/>
          </a:prstGeom>
          <a:solidFill>
            <a:srgbClr val="FFFFFF">
              <a:alpha val="6666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6834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6048</TotalTime>
  <Words>2146</Words>
  <Application>Microsoft Macintosh PowerPoint</Application>
  <PresentationFormat>Widescreen</PresentationFormat>
  <Paragraphs>347</Paragraphs>
  <Slides>17</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Avenir Next</vt:lpstr>
      <vt:lpstr>Cambria Math</vt:lpstr>
      <vt:lpstr>Office Theme</vt:lpstr>
      <vt:lpstr>Predicting Problematic Internet Use</vt:lpstr>
      <vt:lpstr>The Problem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Modeling Process</vt:lpstr>
      <vt:lpstr>Final Results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Point of Statistics</dc:title>
  <dc:creator>aaronweinberg</dc:creator>
  <cp:lastModifiedBy>Aaron Weinberg</cp:lastModifiedBy>
  <cp:revision>351</cp:revision>
  <dcterms:created xsi:type="dcterms:W3CDTF">2020-06-24T20:15:41Z</dcterms:created>
  <dcterms:modified xsi:type="dcterms:W3CDTF">2024-12-01T13:49:58Z</dcterms:modified>
</cp:coreProperties>
</file>

<file path=docProps/thumbnail.jpeg>
</file>